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Ex1.xml" ContentType="application/vnd.ms-office.chartex+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charts/chart3.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5.xml" ContentType="application/vnd.ms-office.chartstyle+xml"/>
  <Override PartName="/ppt/charts/colors5.xml" ContentType="application/vnd.ms-office.chartcolorstyle+xml"/>
  <Override PartName="/ppt/charts/chart5.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1.xml" ContentType="application/vnd.openxmlformats-officedocument.drawingml.chartshapes+xml"/>
  <Override PartName="/ppt/charts/chart7.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8.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3.xml" ContentType="application/vnd.openxmlformats-officedocument.drawingml.chartshapes+xml"/>
  <Override PartName="/ppt/charts/chart9.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256" r:id="rId5"/>
    <p:sldId id="257" r:id="rId6"/>
    <p:sldId id="281" r:id="rId7"/>
    <p:sldId id="284" r:id="rId8"/>
    <p:sldId id="285" r:id="rId9"/>
    <p:sldId id="286" r:id="rId10"/>
    <p:sldId id="283" r:id="rId11"/>
    <p:sldId id="287" r:id="rId12"/>
    <p:sldId id="275" r:id="rId13"/>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C0609830-071E-40D6-B4B4-DB64FDE80CE9}">
          <p14:sldIdLst>
            <p14:sldId id="256"/>
            <p14:sldId id="257"/>
            <p14:sldId id="281"/>
            <p14:sldId id="284"/>
            <p14:sldId id="285"/>
            <p14:sldId id="286"/>
            <p14:sldId id="283"/>
            <p14:sldId id="287"/>
            <p14:sldId id="27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3.xml"/><Relationship Id="rId1" Type="http://schemas.microsoft.com/office/2011/relationships/chartStyle" Target="style3.xml"/></Relationships>
</file>

<file path=ppt/charts/_rels/chart3.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4.xml"/><Relationship Id="rId1" Type="http://schemas.microsoft.com/office/2011/relationships/chartStyle" Target="style4.xml"/></Relationships>
</file>

<file path=ppt/charts/_rels/chart4.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5.xml"/><Relationship Id="rId1" Type="http://schemas.microsoft.com/office/2011/relationships/chartStyle" Target="style5.xml"/></Relationships>
</file>

<file path=ppt/charts/_rels/chart5.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6.xml"/><Relationship Id="rId1" Type="http://schemas.microsoft.com/office/2011/relationships/chartStyle" Target="style6.xml"/></Relationships>
</file>

<file path=ppt/charts/_rels/chart6.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1.xml"/></Relationships>
</file>

<file path=ppt/charts/_rels/chart7.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2.xml"/></Relationships>
</file>

<file path=ppt/charts/_rels/chart8.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3.xml"/></Relationships>
</file>

<file path=ppt/charts/_rels/chart9.xml.rels><?xml version="1.0" encoding="UTF-8" standalone="yes"?>
<Relationships xmlns="http://schemas.openxmlformats.org/package/2006/relationships"><Relationship Id="rId3" Type="http://schemas.openxmlformats.org/officeDocument/2006/relationships/oleObject" Target="https://icompetitivita-my.sharepoint.com/personal/damato_icompetitivita_onmicrosoft_com/Documents/Cantiere%20Europa/5G/grafici%205G%20x%20cantiere%20europa.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4.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https://icompetitivita-my.sharepoint.com/personal/damato_icompetitivita_onmicrosoft_com/Documents/Cantiere%20Europa/5G/grafici%205G%20x%20cantiere%20europ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5G contribution to global economy, by industry (2030)</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tx>
            <c:strRef>
              <c:f>'[grafici 5G x cantiere europa.xlsx]1. Benefits'!$C$50</c:f>
              <c:strCache>
                <c:ptCount val="1"/>
                <c:pt idx="0">
                  <c:v>Value ($ bn)</c:v>
                </c:pt>
              </c:strCache>
            </c:strRef>
          </c:tx>
          <c:spPr>
            <a:solidFill>
              <a:srgbClr val="003399"/>
            </a:solidFill>
            <a:ln>
              <a:noFill/>
            </a:ln>
            <a:effectLst/>
          </c:spPr>
          <c:invertIfNegative val="0"/>
          <c:dLbls>
            <c:spPr>
              <a:noFill/>
              <a:ln>
                <a:noFill/>
              </a:ln>
              <a:effectLst/>
            </c:spPr>
            <c:txPr>
              <a:bodyPr rot="-5400000" spcFirstLastPara="1" vertOverflow="ellipsis" wrap="square" lIns="38100" tIns="19050" rIns="38100" bIns="19050" anchor="b" anchorCtr="1">
                <a:spAutoFit/>
              </a:bodyPr>
              <a:lstStyle/>
              <a:p>
                <a:pPr>
                  <a:defRPr sz="900" b="0" i="0" u="none" strike="noStrike" kern="1200" baseline="0">
                    <a:solidFill>
                      <a:schemeClr val="bg1"/>
                    </a:solidFill>
                    <a:latin typeface="+mn-lt"/>
                    <a:ea typeface="+mn-ea"/>
                    <a:cs typeface="+mn-cs"/>
                  </a:defRPr>
                </a:pPr>
                <a:endParaRPr lang="it-IT"/>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europa.xlsx]1. Benefits'!$B$51:$B$57</c:f>
              <c:strCache>
                <c:ptCount val="7"/>
                <c:pt idx="0">
                  <c:v>Manufacturing</c:v>
                </c:pt>
                <c:pt idx="1">
                  <c:v>Public administration</c:v>
                </c:pt>
                <c:pt idx="2">
                  <c:v>Services</c:v>
                </c:pt>
                <c:pt idx="3">
                  <c:v>Information and communication</c:v>
                </c:pt>
                <c:pt idx="4">
                  <c:v>Finance</c:v>
                </c:pt>
                <c:pt idx="5">
                  <c:v>Construction and real estate</c:v>
                </c:pt>
                <c:pt idx="6">
                  <c:v>Other</c:v>
                </c:pt>
              </c:strCache>
            </c:strRef>
          </c:cat>
          <c:val>
            <c:numRef>
              <c:f>'[grafici 5G x cantiere europa.xlsx]1. Benefits'!$C$51:$C$57</c:f>
              <c:numCache>
                <c:formatCode>General</c:formatCode>
                <c:ptCount val="7"/>
                <c:pt idx="0">
                  <c:v>334.8</c:v>
                </c:pt>
                <c:pt idx="1">
                  <c:v>139.5</c:v>
                </c:pt>
                <c:pt idx="2">
                  <c:v>93</c:v>
                </c:pt>
                <c:pt idx="3">
                  <c:v>83.7</c:v>
                </c:pt>
                <c:pt idx="4">
                  <c:v>74.400000000000006</c:v>
                </c:pt>
                <c:pt idx="5">
                  <c:v>65.099999999999994</c:v>
                </c:pt>
                <c:pt idx="6">
                  <c:v>139.5</c:v>
                </c:pt>
              </c:numCache>
            </c:numRef>
          </c:val>
          <c:extLst>
            <c:ext xmlns:c16="http://schemas.microsoft.com/office/drawing/2014/chart" uri="{C3380CC4-5D6E-409C-BE32-E72D297353CC}">
              <c16:uniqueId val="{00000000-F5CB-4DFF-8756-2BE33D4E53C5}"/>
            </c:ext>
          </c:extLst>
        </c:ser>
        <c:dLbls>
          <c:showLegendKey val="0"/>
          <c:showVal val="0"/>
          <c:showCatName val="0"/>
          <c:showSerName val="0"/>
          <c:showPercent val="0"/>
          <c:showBubbleSize val="0"/>
        </c:dLbls>
        <c:gapWidth val="219"/>
        <c:overlap val="-27"/>
        <c:axId val="1360750080"/>
        <c:axId val="1360751520"/>
      </c:barChart>
      <c:scatterChart>
        <c:scatterStyle val="lineMarker"/>
        <c:varyColors val="0"/>
        <c:ser>
          <c:idx val="1"/>
          <c:order val="1"/>
          <c:tx>
            <c:strRef>
              <c:f>'[grafici 5G x cantiere europa.xlsx]1. Benefits'!$D$50</c:f>
              <c:strCache>
                <c:ptCount val="1"/>
                <c:pt idx="0">
                  <c:v>%</c:v>
                </c:pt>
              </c:strCache>
            </c:strRef>
          </c:tx>
          <c:spPr>
            <a:ln w="25400" cap="rnd">
              <a:noFill/>
              <a:round/>
            </a:ln>
            <a:effectLst/>
          </c:spPr>
          <c:marker>
            <c:symbol val="circle"/>
            <c:size val="5"/>
            <c:spPr>
              <a:solidFill>
                <a:schemeClr val="bg1">
                  <a:lumMod val="75000"/>
                </a:schemeClr>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'[grafici 5G x cantiere europa.xlsx]1. Benefits'!$B$51:$B$57</c:f>
              <c:strCache>
                <c:ptCount val="7"/>
                <c:pt idx="0">
                  <c:v>Manufacturing</c:v>
                </c:pt>
                <c:pt idx="1">
                  <c:v>Public administration</c:v>
                </c:pt>
                <c:pt idx="2">
                  <c:v>Services</c:v>
                </c:pt>
                <c:pt idx="3">
                  <c:v>Information and communication</c:v>
                </c:pt>
                <c:pt idx="4">
                  <c:v>Finance</c:v>
                </c:pt>
                <c:pt idx="5">
                  <c:v>Construction and real estate</c:v>
                </c:pt>
                <c:pt idx="6">
                  <c:v>Other</c:v>
                </c:pt>
              </c:strCache>
            </c:strRef>
          </c:xVal>
          <c:yVal>
            <c:numRef>
              <c:f>'[grafici 5G x cantiere europa.xlsx]1. Benefits'!$D$51:$D$57</c:f>
              <c:numCache>
                <c:formatCode>0%</c:formatCode>
                <c:ptCount val="7"/>
                <c:pt idx="0">
                  <c:v>0.36</c:v>
                </c:pt>
                <c:pt idx="1">
                  <c:v>0.15</c:v>
                </c:pt>
                <c:pt idx="2">
                  <c:v>0.1</c:v>
                </c:pt>
                <c:pt idx="3">
                  <c:v>0.09</c:v>
                </c:pt>
                <c:pt idx="4">
                  <c:v>0.08</c:v>
                </c:pt>
                <c:pt idx="5">
                  <c:v>7.0000000000000007E-2</c:v>
                </c:pt>
                <c:pt idx="6">
                  <c:v>0.15</c:v>
                </c:pt>
              </c:numCache>
            </c:numRef>
          </c:yVal>
          <c:smooth val="0"/>
          <c:extLst>
            <c:ext xmlns:c16="http://schemas.microsoft.com/office/drawing/2014/chart" uri="{C3380CC4-5D6E-409C-BE32-E72D297353CC}">
              <c16:uniqueId val="{00000001-F5CB-4DFF-8756-2BE33D4E53C5}"/>
            </c:ext>
          </c:extLst>
        </c:ser>
        <c:dLbls>
          <c:showLegendKey val="0"/>
          <c:showVal val="0"/>
          <c:showCatName val="0"/>
          <c:showSerName val="0"/>
          <c:showPercent val="0"/>
          <c:showBubbleSize val="0"/>
        </c:dLbls>
        <c:axId val="902996464"/>
        <c:axId val="902995984"/>
      </c:scatterChart>
      <c:catAx>
        <c:axId val="1360750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360751520"/>
        <c:crosses val="autoZero"/>
        <c:auto val="1"/>
        <c:lblAlgn val="ctr"/>
        <c:lblOffset val="100"/>
        <c:noMultiLvlLbl val="0"/>
      </c:catAx>
      <c:valAx>
        <c:axId val="1360751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360750080"/>
        <c:crosses val="autoZero"/>
        <c:crossBetween val="between"/>
      </c:valAx>
      <c:valAx>
        <c:axId val="902995984"/>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902996464"/>
        <c:crosses val="max"/>
        <c:crossBetween val="midCat"/>
      </c:valAx>
      <c:valAx>
        <c:axId val="902996464"/>
        <c:scaling>
          <c:orientation val="minMax"/>
        </c:scaling>
        <c:delete val="1"/>
        <c:axPos val="t"/>
        <c:majorTickMark val="out"/>
        <c:minorTickMark val="none"/>
        <c:tickLblPos val="nextTo"/>
        <c:crossAx val="902995984"/>
        <c:crosses val="max"/>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a:effectLst/>
              </a:rPr>
              <a:t>1. 5G penetration in the telecommunications mix (2023)</a:t>
            </a:r>
            <a:endParaRPr lang="it-IT"/>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2"/>
            <c:invertIfNegative val="0"/>
            <c:bubble3D val="0"/>
            <c:spPr>
              <a:solidFill>
                <a:srgbClr val="003399"/>
              </a:solidFill>
              <a:ln>
                <a:noFill/>
              </a:ln>
              <a:effectLst/>
            </c:spPr>
            <c:extLst>
              <c:ext xmlns:c16="http://schemas.microsoft.com/office/drawing/2014/chart" uri="{C3380CC4-5D6E-409C-BE32-E72D297353CC}">
                <c16:uniqueId val="{00000001-25C4-44E5-BA48-F68EC07EE06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europa.xlsx]2. EU vs world'!$B$16:$B$19</c:f>
              <c:strCache>
                <c:ptCount val="4"/>
                <c:pt idx="0">
                  <c:v>North America</c:v>
                </c:pt>
                <c:pt idx="1">
                  <c:v>China</c:v>
                </c:pt>
                <c:pt idx="2">
                  <c:v>Europe</c:v>
                </c:pt>
                <c:pt idx="3">
                  <c:v>Asia Pacific</c:v>
                </c:pt>
              </c:strCache>
            </c:strRef>
          </c:cat>
          <c:val>
            <c:numRef>
              <c:f>'[grafici 5G x cantiere europa.xlsx]2. EU vs world'!$C$16:$C$19</c:f>
              <c:numCache>
                <c:formatCode>0%</c:formatCode>
                <c:ptCount val="4"/>
                <c:pt idx="0">
                  <c:v>0.53</c:v>
                </c:pt>
                <c:pt idx="1">
                  <c:v>0.45</c:v>
                </c:pt>
                <c:pt idx="2">
                  <c:v>0.2</c:v>
                </c:pt>
                <c:pt idx="3">
                  <c:v>0.1</c:v>
                </c:pt>
              </c:numCache>
            </c:numRef>
          </c:val>
          <c:extLst>
            <c:ext xmlns:c16="http://schemas.microsoft.com/office/drawing/2014/chart" uri="{C3380CC4-5D6E-409C-BE32-E72D297353CC}">
              <c16:uniqueId val="{00000002-25C4-44E5-BA48-F68EC07EE064}"/>
            </c:ext>
          </c:extLst>
        </c:ser>
        <c:dLbls>
          <c:dLblPos val="outEnd"/>
          <c:showLegendKey val="0"/>
          <c:showVal val="1"/>
          <c:showCatName val="0"/>
          <c:showSerName val="0"/>
          <c:showPercent val="0"/>
          <c:showBubbleSize val="0"/>
        </c:dLbls>
        <c:gapWidth val="219"/>
        <c:overlap val="-27"/>
        <c:axId val="1103881295"/>
        <c:axId val="1103886575"/>
      </c:barChart>
      <c:catAx>
        <c:axId val="11038812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103886575"/>
        <c:crosses val="autoZero"/>
        <c:auto val="1"/>
        <c:lblAlgn val="ctr"/>
        <c:lblOffset val="100"/>
        <c:noMultiLvlLbl val="0"/>
      </c:catAx>
      <c:valAx>
        <c:axId val="110388657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103881295"/>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a:effectLst/>
              </a:rPr>
              <a:t>2. 5G patent family (EPO or USPTO granted) share by the headquarter region of 5G-owning companies</a:t>
            </a:r>
            <a:endParaRPr lang="it-IT"/>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lineChart>
        <c:grouping val="standard"/>
        <c:varyColors val="0"/>
        <c:ser>
          <c:idx val="0"/>
          <c:order val="0"/>
          <c:tx>
            <c:strRef>
              <c:f>'[grafici 5G x cantiere europa.xlsx]2. EU vs world'!$C$4</c:f>
              <c:strCache>
                <c:ptCount val="1"/>
                <c:pt idx="0">
                  <c:v>China</c:v>
                </c:pt>
              </c:strCache>
            </c:strRef>
          </c:tx>
          <c:spPr>
            <a:ln w="28575" cap="rnd">
              <a:solidFill>
                <a:schemeClr val="accent1"/>
              </a:solidFill>
              <a:round/>
            </a:ln>
            <a:effectLst/>
          </c:spPr>
          <c:marker>
            <c:symbol val="square"/>
            <c:size val="5"/>
            <c:spPr>
              <a:solidFill>
                <a:schemeClr val="accent1"/>
              </a:solidFill>
              <a:ln w="9525">
                <a:solidFill>
                  <a:schemeClr val="accent1"/>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0-9029-4449-97CE-1497588C39D4}"/>
                </c:ext>
              </c:extLst>
            </c:dLbl>
            <c:dLbl>
              <c:idx val="2"/>
              <c:delete val="1"/>
              <c:extLst>
                <c:ext xmlns:c15="http://schemas.microsoft.com/office/drawing/2012/chart" uri="{CE6537A1-D6FC-4f65-9D91-7224C49458BB}"/>
                <c:ext xmlns:c16="http://schemas.microsoft.com/office/drawing/2014/chart" uri="{C3380CC4-5D6E-409C-BE32-E72D297353CC}">
                  <c16:uniqueId val="{00000001-9029-4449-97CE-1497588C39D4}"/>
                </c:ext>
              </c:extLst>
            </c:dLbl>
            <c:dLbl>
              <c:idx val="3"/>
              <c:delete val="1"/>
              <c:extLst>
                <c:ext xmlns:c15="http://schemas.microsoft.com/office/drawing/2012/chart" uri="{CE6537A1-D6FC-4f65-9D91-7224C49458BB}"/>
                <c:ext xmlns:c16="http://schemas.microsoft.com/office/drawing/2014/chart" uri="{C3380CC4-5D6E-409C-BE32-E72D297353CC}">
                  <c16:uniqueId val="{00000002-9029-4449-97CE-1497588C39D4}"/>
                </c:ext>
              </c:extLst>
            </c:dLbl>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029-4449-97CE-1497588C39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'[grafici 5G x cantiere europa.xlsx]2. EU vs world'!$B$5:$B$9</c:f>
              <c:numCache>
                <c:formatCode>General</c:formatCode>
                <c:ptCount val="5"/>
                <c:pt idx="0">
                  <c:v>2019</c:v>
                </c:pt>
                <c:pt idx="1">
                  <c:v>2020</c:v>
                </c:pt>
                <c:pt idx="2">
                  <c:v>2021</c:v>
                </c:pt>
                <c:pt idx="3">
                  <c:v>2022</c:v>
                </c:pt>
                <c:pt idx="4">
                  <c:v>2023</c:v>
                </c:pt>
              </c:numCache>
            </c:numRef>
          </c:cat>
          <c:val>
            <c:numRef>
              <c:f>'[grafici 5G x cantiere europa.xlsx]2. EU vs world'!$C$5:$C$9</c:f>
              <c:numCache>
                <c:formatCode>0.0%</c:formatCode>
                <c:ptCount val="5"/>
                <c:pt idx="0">
                  <c:v>0.2319</c:v>
                </c:pt>
                <c:pt idx="1">
                  <c:v>0.28310000000000002</c:v>
                </c:pt>
                <c:pt idx="2">
                  <c:v>0.29859999999999998</c:v>
                </c:pt>
                <c:pt idx="3">
                  <c:v>0.31869999999999998</c:v>
                </c:pt>
                <c:pt idx="4">
                  <c:v>0.3246</c:v>
                </c:pt>
              </c:numCache>
            </c:numRef>
          </c:val>
          <c:smooth val="0"/>
          <c:extLst>
            <c:ext xmlns:c16="http://schemas.microsoft.com/office/drawing/2014/chart" uri="{C3380CC4-5D6E-409C-BE32-E72D297353CC}">
              <c16:uniqueId val="{00000004-9029-4449-97CE-1497588C39D4}"/>
            </c:ext>
          </c:extLst>
        </c:ser>
        <c:ser>
          <c:idx val="1"/>
          <c:order val="1"/>
          <c:tx>
            <c:strRef>
              <c:f>'[grafici 5G x cantiere europa.xlsx]2. EU vs world'!$D$4</c:f>
              <c:strCache>
                <c:ptCount val="1"/>
                <c:pt idx="0">
                  <c:v>Europe</c:v>
                </c:pt>
              </c:strCache>
            </c:strRef>
          </c:tx>
          <c:spPr>
            <a:ln w="28575" cap="rnd">
              <a:solidFill>
                <a:schemeClr val="accent2"/>
              </a:solidFill>
              <a:round/>
            </a:ln>
            <a:effectLst/>
          </c:spPr>
          <c:marker>
            <c:symbol val="square"/>
            <c:size val="5"/>
            <c:spPr>
              <a:solidFill>
                <a:schemeClr val="accent2"/>
              </a:solidFill>
              <a:ln w="9525">
                <a:solidFill>
                  <a:schemeClr val="accent2"/>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5-9029-4449-97CE-1497588C39D4}"/>
                </c:ext>
              </c:extLst>
            </c:dLbl>
            <c:dLbl>
              <c:idx val="2"/>
              <c:delete val="1"/>
              <c:extLst>
                <c:ext xmlns:c15="http://schemas.microsoft.com/office/drawing/2012/chart" uri="{CE6537A1-D6FC-4f65-9D91-7224C49458BB}"/>
                <c:ext xmlns:c16="http://schemas.microsoft.com/office/drawing/2014/chart" uri="{C3380CC4-5D6E-409C-BE32-E72D297353CC}">
                  <c16:uniqueId val="{00000006-9029-4449-97CE-1497588C39D4}"/>
                </c:ext>
              </c:extLst>
            </c:dLbl>
            <c:dLbl>
              <c:idx val="3"/>
              <c:delete val="1"/>
              <c:extLst>
                <c:ext xmlns:c15="http://schemas.microsoft.com/office/drawing/2012/chart" uri="{CE6537A1-D6FC-4f65-9D91-7224C49458BB}"/>
                <c:ext xmlns:c16="http://schemas.microsoft.com/office/drawing/2014/chart" uri="{C3380CC4-5D6E-409C-BE32-E72D297353CC}">
                  <c16:uniqueId val="{00000007-9029-4449-97CE-1497588C39D4}"/>
                </c:ext>
              </c:extLst>
            </c:dLbl>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029-4449-97CE-1497588C39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'[grafici 5G x cantiere europa.xlsx]2. EU vs world'!$B$5:$B$9</c:f>
              <c:numCache>
                <c:formatCode>General</c:formatCode>
                <c:ptCount val="5"/>
                <c:pt idx="0">
                  <c:v>2019</c:v>
                </c:pt>
                <c:pt idx="1">
                  <c:v>2020</c:v>
                </c:pt>
                <c:pt idx="2">
                  <c:v>2021</c:v>
                </c:pt>
                <c:pt idx="3">
                  <c:v>2022</c:v>
                </c:pt>
                <c:pt idx="4">
                  <c:v>2023</c:v>
                </c:pt>
              </c:numCache>
            </c:numRef>
          </c:cat>
          <c:val>
            <c:numRef>
              <c:f>'[grafici 5G x cantiere europa.xlsx]2. EU vs world'!$D$5:$D$9</c:f>
              <c:numCache>
                <c:formatCode>0.0%</c:formatCode>
                <c:ptCount val="5"/>
                <c:pt idx="0">
                  <c:v>0.2092</c:v>
                </c:pt>
                <c:pt idx="1">
                  <c:v>0.1825</c:v>
                </c:pt>
                <c:pt idx="2">
                  <c:v>0.15310000000000001</c:v>
                </c:pt>
                <c:pt idx="3">
                  <c:v>0.1411</c:v>
                </c:pt>
                <c:pt idx="4">
                  <c:v>0.13689999999999999</c:v>
                </c:pt>
              </c:numCache>
            </c:numRef>
          </c:val>
          <c:smooth val="0"/>
          <c:extLst>
            <c:ext xmlns:c16="http://schemas.microsoft.com/office/drawing/2014/chart" uri="{C3380CC4-5D6E-409C-BE32-E72D297353CC}">
              <c16:uniqueId val="{00000009-9029-4449-97CE-1497588C39D4}"/>
            </c:ext>
          </c:extLst>
        </c:ser>
        <c:ser>
          <c:idx val="2"/>
          <c:order val="2"/>
          <c:tx>
            <c:strRef>
              <c:f>'[grafici 5G x cantiere europa.xlsx]2. EU vs world'!$E$4</c:f>
              <c:strCache>
                <c:ptCount val="1"/>
                <c:pt idx="0">
                  <c:v>Japan</c:v>
                </c:pt>
              </c:strCache>
            </c:strRef>
          </c:tx>
          <c:spPr>
            <a:ln w="28575" cap="rnd">
              <a:solidFill>
                <a:schemeClr val="accent3"/>
              </a:solidFill>
              <a:round/>
            </a:ln>
            <a:effectLst/>
          </c:spPr>
          <c:marker>
            <c:symbol val="square"/>
            <c:size val="5"/>
            <c:spPr>
              <a:solidFill>
                <a:schemeClr val="accent3"/>
              </a:solidFill>
              <a:ln w="9525">
                <a:solidFill>
                  <a:schemeClr val="accent3"/>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A-9029-4449-97CE-1497588C39D4}"/>
                </c:ext>
              </c:extLst>
            </c:dLbl>
            <c:dLbl>
              <c:idx val="2"/>
              <c:delete val="1"/>
              <c:extLst>
                <c:ext xmlns:c15="http://schemas.microsoft.com/office/drawing/2012/chart" uri="{CE6537A1-D6FC-4f65-9D91-7224C49458BB}"/>
                <c:ext xmlns:c16="http://schemas.microsoft.com/office/drawing/2014/chart" uri="{C3380CC4-5D6E-409C-BE32-E72D297353CC}">
                  <c16:uniqueId val="{0000000B-9029-4449-97CE-1497588C39D4}"/>
                </c:ext>
              </c:extLst>
            </c:dLbl>
            <c:dLbl>
              <c:idx val="3"/>
              <c:delete val="1"/>
              <c:extLst>
                <c:ext xmlns:c15="http://schemas.microsoft.com/office/drawing/2012/chart" uri="{CE6537A1-D6FC-4f65-9D91-7224C49458BB}"/>
                <c:ext xmlns:c16="http://schemas.microsoft.com/office/drawing/2014/chart" uri="{C3380CC4-5D6E-409C-BE32-E72D297353CC}">
                  <c16:uniqueId val="{0000000C-9029-4449-97CE-1497588C39D4}"/>
                </c:ext>
              </c:extLst>
            </c:dLbl>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029-4449-97CE-1497588C39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'[grafici 5G x cantiere europa.xlsx]2. EU vs world'!$B$5:$B$9</c:f>
              <c:numCache>
                <c:formatCode>General</c:formatCode>
                <c:ptCount val="5"/>
                <c:pt idx="0">
                  <c:v>2019</c:v>
                </c:pt>
                <c:pt idx="1">
                  <c:v>2020</c:v>
                </c:pt>
                <c:pt idx="2">
                  <c:v>2021</c:v>
                </c:pt>
                <c:pt idx="3">
                  <c:v>2022</c:v>
                </c:pt>
                <c:pt idx="4">
                  <c:v>2023</c:v>
                </c:pt>
              </c:numCache>
            </c:numRef>
          </c:cat>
          <c:val>
            <c:numRef>
              <c:f>'[grafici 5G x cantiere europa.xlsx]2. EU vs world'!$E$5:$E$9</c:f>
              <c:numCache>
                <c:formatCode>0.0%</c:formatCode>
                <c:ptCount val="5"/>
                <c:pt idx="0">
                  <c:v>4.48E-2</c:v>
                </c:pt>
                <c:pt idx="1">
                  <c:v>4.3700000000000003E-2</c:v>
                </c:pt>
                <c:pt idx="2">
                  <c:v>5.1799999999999999E-2</c:v>
                </c:pt>
                <c:pt idx="3">
                  <c:v>0.06</c:v>
                </c:pt>
                <c:pt idx="4">
                  <c:v>6.4000000000000001E-2</c:v>
                </c:pt>
              </c:numCache>
            </c:numRef>
          </c:val>
          <c:smooth val="0"/>
          <c:extLst>
            <c:ext xmlns:c16="http://schemas.microsoft.com/office/drawing/2014/chart" uri="{C3380CC4-5D6E-409C-BE32-E72D297353CC}">
              <c16:uniqueId val="{0000000E-9029-4449-97CE-1497588C39D4}"/>
            </c:ext>
          </c:extLst>
        </c:ser>
        <c:ser>
          <c:idx val="3"/>
          <c:order val="3"/>
          <c:tx>
            <c:strRef>
              <c:f>'[grafici 5G x cantiere europa.xlsx]2. EU vs world'!$F$4</c:f>
              <c:strCache>
                <c:ptCount val="1"/>
                <c:pt idx="0">
                  <c:v>South Korea</c:v>
                </c:pt>
              </c:strCache>
            </c:strRef>
          </c:tx>
          <c:spPr>
            <a:ln w="28575" cap="rnd">
              <a:solidFill>
                <a:schemeClr val="accent4"/>
              </a:solidFill>
              <a:round/>
            </a:ln>
            <a:effectLst/>
          </c:spPr>
          <c:marker>
            <c:symbol val="square"/>
            <c:size val="5"/>
            <c:spPr>
              <a:solidFill>
                <a:schemeClr val="accent4"/>
              </a:solidFill>
              <a:ln w="9525">
                <a:solidFill>
                  <a:schemeClr val="accent4"/>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F-9029-4449-97CE-1497588C39D4}"/>
                </c:ext>
              </c:extLst>
            </c:dLbl>
            <c:dLbl>
              <c:idx val="2"/>
              <c:delete val="1"/>
              <c:extLst>
                <c:ext xmlns:c15="http://schemas.microsoft.com/office/drawing/2012/chart" uri="{CE6537A1-D6FC-4f65-9D91-7224C49458BB}"/>
                <c:ext xmlns:c16="http://schemas.microsoft.com/office/drawing/2014/chart" uri="{C3380CC4-5D6E-409C-BE32-E72D297353CC}">
                  <c16:uniqueId val="{00000010-9029-4449-97CE-1497588C39D4}"/>
                </c:ext>
              </c:extLst>
            </c:dLbl>
            <c:dLbl>
              <c:idx val="3"/>
              <c:delete val="1"/>
              <c:extLst>
                <c:ext xmlns:c15="http://schemas.microsoft.com/office/drawing/2012/chart" uri="{CE6537A1-D6FC-4f65-9D91-7224C49458BB}"/>
                <c:ext xmlns:c16="http://schemas.microsoft.com/office/drawing/2014/chart" uri="{C3380CC4-5D6E-409C-BE32-E72D297353CC}">
                  <c16:uniqueId val="{00000011-9029-4449-97CE-1497588C39D4}"/>
                </c:ext>
              </c:extLst>
            </c:dLbl>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029-4449-97CE-1497588C39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'[grafici 5G x cantiere europa.xlsx]2. EU vs world'!$B$5:$B$9</c:f>
              <c:numCache>
                <c:formatCode>General</c:formatCode>
                <c:ptCount val="5"/>
                <c:pt idx="0">
                  <c:v>2019</c:v>
                </c:pt>
                <c:pt idx="1">
                  <c:v>2020</c:v>
                </c:pt>
                <c:pt idx="2">
                  <c:v>2021</c:v>
                </c:pt>
                <c:pt idx="3">
                  <c:v>2022</c:v>
                </c:pt>
                <c:pt idx="4">
                  <c:v>2023</c:v>
                </c:pt>
              </c:numCache>
            </c:numRef>
          </c:cat>
          <c:val>
            <c:numRef>
              <c:f>'[grafici 5G x cantiere europa.xlsx]2. EU vs world'!$F$5:$F$9</c:f>
              <c:numCache>
                <c:formatCode>0.0%</c:formatCode>
                <c:ptCount val="5"/>
                <c:pt idx="0">
                  <c:v>0.33160000000000001</c:v>
                </c:pt>
                <c:pt idx="1">
                  <c:v>0.26150000000000001</c:v>
                </c:pt>
                <c:pt idx="2">
                  <c:v>0.27729999999999999</c:v>
                </c:pt>
                <c:pt idx="3">
                  <c:v>0.25269999999999998</c:v>
                </c:pt>
                <c:pt idx="4">
                  <c:v>0.24329999999999999</c:v>
                </c:pt>
              </c:numCache>
            </c:numRef>
          </c:val>
          <c:smooth val="0"/>
          <c:extLst>
            <c:ext xmlns:c16="http://schemas.microsoft.com/office/drawing/2014/chart" uri="{C3380CC4-5D6E-409C-BE32-E72D297353CC}">
              <c16:uniqueId val="{00000013-9029-4449-97CE-1497588C39D4}"/>
            </c:ext>
          </c:extLst>
        </c:ser>
        <c:ser>
          <c:idx val="4"/>
          <c:order val="4"/>
          <c:tx>
            <c:strRef>
              <c:f>'[grafici 5G x cantiere europa.xlsx]2. EU vs world'!$G$4</c:f>
              <c:strCache>
                <c:ptCount val="1"/>
                <c:pt idx="0">
                  <c:v>United States</c:v>
                </c:pt>
              </c:strCache>
            </c:strRef>
          </c:tx>
          <c:spPr>
            <a:ln w="28575" cap="rnd">
              <a:solidFill>
                <a:schemeClr val="accent5"/>
              </a:solidFill>
              <a:round/>
            </a:ln>
            <a:effectLst/>
          </c:spPr>
          <c:marker>
            <c:symbol val="square"/>
            <c:size val="5"/>
            <c:spPr>
              <a:solidFill>
                <a:schemeClr val="accent5"/>
              </a:solidFill>
              <a:ln w="9525">
                <a:solidFill>
                  <a:schemeClr val="accent5"/>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14-9029-4449-97CE-1497588C39D4}"/>
                </c:ext>
              </c:extLst>
            </c:dLbl>
            <c:dLbl>
              <c:idx val="2"/>
              <c:delete val="1"/>
              <c:extLst>
                <c:ext xmlns:c15="http://schemas.microsoft.com/office/drawing/2012/chart" uri="{CE6537A1-D6FC-4f65-9D91-7224C49458BB}"/>
                <c:ext xmlns:c16="http://schemas.microsoft.com/office/drawing/2014/chart" uri="{C3380CC4-5D6E-409C-BE32-E72D297353CC}">
                  <c16:uniqueId val="{00000015-9029-4449-97CE-1497588C39D4}"/>
                </c:ext>
              </c:extLst>
            </c:dLbl>
            <c:dLbl>
              <c:idx val="3"/>
              <c:delete val="1"/>
              <c:extLst>
                <c:ext xmlns:c15="http://schemas.microsoft.com/office/drawing/2012/chart" uri="{CE6537A1-D6FC-4f65-9D91-7224C49458BB}"/>
                <c:ext xmlns:c16="http://schemas.microsoft.com/office/drawing/2014/chart" uri="{C3380CC4-5D6E-409C-BE32-E72D297353CC}">
                  <c16:uniqueId val="{00000016-9029-4449-97CE-1497588C39D4}"/>
                </c:ext>
              </c:extLst>
            </c:dLbl>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029-4449-97CE-1497588C39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'[grafici 5G x cantiere europa.xlsx]2. EU vs world'!$B$5:$B$9</c:f>
              <c:numCache>
                <c:formatCode>General</c:formatCode>
                <c:ptCount val="5"/>
                <c:pt idx="0">
                  <c:v>2019</c:v>
                </c:pt>
                <c:pt idx="1">
                  <c:v>2020</c:v>
                </c:pt>
                <c:pt idx="2">
                  <c:v>2021</c:v>
                </c:pt>
                <c:pt idx="3">
                  <c:v>2022</c:v>
                </c:pt>
                <c:pt idx="4">
                  <c:v>2023</c:v>
                </c:pt>
              </c:numCache>
            </c:numRef>
          </c:cat>
          <c:val>
            <c:numRef>
              <c:f>'[grafici 5G x cantiere europa.xlsx]2. EU vs world'!$G$5:$G$9</c:f>
              <c:numCache>
                <c:formatCode>0.0%</c:formatCode>
                <c:ptCount val="5"/>
                <c:pt idx="0">
                  <c:v>0.1744</c:v>
                </c:pt>
                <c:pt idx="1">
                  <c:v>0.20610000000000001</c:v>
                </c:pt>
                <c:pt idx="2">
                  <c:v>0.19220000000000001</c:v>
                </c:pt>
                <c:pt idx="3">
                  <c:v>0.1885</c:v>
                </c:pt>
                <c:pt idx="4">
                  <c:v>0.1915</c:v>
                </c:pt>
              </c:numCache>
            </c:numRef>
          </c:val>
          <c:smooth val="0"/>
          <c:extLst>
            <c:ext xmlns:c16="http://schemas.microsoft.com/office/drawing/2014/chart" uri="{C3380CC4-5D6E-409C-BE32-E72D297353CC}">
              <c16:uniqueId val="{00000018-9029-4449-97CE-1497588C39D4}"/>
            </c:ext>
          </c:extLst>
        </c:ser>
        <c:ser>
          <c:idx val="5"/>
          <c:order val="5"/>
          <c:tx>
            <c:strRef>
              <c:f>'[grafici 5G x cantiere europa.xlsx]2. EU vs world'!$H$4</c:f>
              <c:strCache>
                <c:ptCount val="1"/>
                <c:pt idx="0">
                  <c:v>Rest of the world</c:v>
                </c:pt>
              </c:strCache>
            </c:strRef>
          </c:tx>
          <c:spPr>
            <a:ln w="28575" cap="rnd">
              <a:solidFill>
                <a:schemeClr val="accent6"/>
              </a:solidFill>
              <a:round/>
            </a:ln>
            <a:effectLst/>
          </c:spPr>
          <c:marker>
            <c:symbol val="square"/>
            <c:size val="5"/>
            <c:spPr>
              <a:solidFill>
                <a:schemeClr val="accent6"/>
              </a:solidFill>
              <a:ln w="9525">
                <a:solidFill>
                  <a:schemeClr val="accent6"/>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19-9029-4449-97CE-1497588C39D4}"/>
                </c:ext>
              </c:extLst>
            </c:dLbl>
            <c:dLbl>
              <c:idx val="2"/>
              <c:delete val="1"/>
              <c:extLst>
                <c:ext xmlns:c15="http://schemas.microsoft.com/office/drawing/2012/chart" uri="{CE6537A1-D6FC-4f65-9D91-7224C49458BB}"/>
                <c:ext xmlns:c16="http://schemas.microsoft.com/office/drawing/2014/chart" uri="{C3380CC4-5D6E-409C-BE32-E72D297353CC}">
                  <c16:uniqueId val="{0000001A-9029-4449-97CE-1497588C39D4}"/>
                </c:ext>
              </c:extLst>
            </c:dLbl>
            <c:dLbl>
              <c:idx val="3"/>
              <c:delete val="1"/>
              <c:extLst>
                <c:ext xmlns:c15="http://schemas.microsoft.com/office/drawing/2012/chart" uri="{CE6537A1-D6FC-4f65-9D91-7224C49458BB}"/>
                <c:ext xmlns:c16="http://schemas.microsoft.com/office/drawing/2014/chart" uri="{C3380CC4-5D6E-409C-BE32-E72D297353CC}">
                  <c16:uniqueId val="{0000001B-9029-4449-97CE-1497588C39D4}"/>
                </c:ext>
              </c:extLst>
            </c:dLbl>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9029-4449-97CE-1497588C39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'[grafici 5G x cantiere europa.xlsx]2. EU vs world'!$B$5:$B$9</c:f>
              <c:numCache>
                <c:formatCode>General</c:formatCode>
                <c:ptCount val="5"/>
                <c:pt idx="0">
                  <c:v>2019</c:v>
                </c:pt>
                <c:pt idx="1">
                  <c:v>2020</c:v>
                </c:pt>
                <c:pt idx="2">
                  <c:v>2021</c:v>
                </c:pt>
                <c:pt idx="3">
                  <c:v>2022</c:v>
                </c:pt>
                <c:pt idx="4">
                  <c:v>2023</c:v>
                </c:pt>
              </c:numCache>
            </c:numRef>
          </c:cat>
          <c:val>
            <c:numRef>
              <c:f>'[grafici 5G x cantiere europa.xlsx]2. EU vs world'!$H$5:$H$9</c:f>
              <c:numCache>
                <c:formatCode>0.0%</c:formatCode>
                <c:ptCount val="5"/>
                <c:pt idx="0">
                  <c:v>1.7299999999999999E-2</c:v>
                </c:pt>
                <c:pt idx="1">
                  <c:v>2.1000000000000001E-2</c:v>
                </c:pt>
                <c:pt idx="2">
                  <c:v>3.56E-2</c:v>
                </c:pt>
                <c:pt idx="3">
                  <c:v>3.85E-2</c:v>
                </c:pt>
                <c:pt idx="4">
                  <c:v>4.82E-2</c:v>
                </c:pt>
              </c:numCache>
            </c:numRef>
          </c:val>
          <c:smooth val="0"/>
          <c:extLst>
            <c:ext xmlns:c16="http://schemas.microsoft.com/office/drawing/2014/chart" uri="{C3380CC4-5D6E-409C-BE32-E72D297353CC}">
              <c16:uniqueId val="{0000001D-9029-4449-97CE-1497588C39D4}"/>
            </c:ext>
          </c:extLst>
        </c:ser>
        <c:dLbls>
          <c:dLblPos val="l"/>
          <c:showLegendKey val="0"/>
          <c:showVal val="1"/>
          <c:showCatName val="0"/>
          <c:showSerName val="0"/>
          <c:showPercent val="0"/>
          <c:showBubbleSize val="0"/>
        </c:dLbls>
        <c:marker val="1"/>
        <c:smooth val="0"/>
        <c:axId val="322253455"/>
        <c:axId val="322240015"/>
      </c:lineChart>
      <c:catAx>
        <c:axId val="3222534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22240015"/>
        <c:crosses val="autoZero"/>
        <c:auto val="1"/>
        <c:lblAlgn val="ctr"/>
        <c:lblOffset val="100"/>
        <c:noMultiLvlLbl val="0"/>
      </c:catAx>
      <c:valAx>
        <c:axId val="32224001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222534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1. Median mobile download speed, in Mbps (2024)</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1-8307-4CD5-B946-E2565A96294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europa.xlsx]2.3_3.5 Speed'!$B$6:$B$10</c:f>
              <c:strCache>
                <c:ptCount val="5"/>
                <c:pt idx="0">
                  <c:v>South Korea</c:v>
                </c:pt>
                <c:pt idx="1">
                  <c:v>United States</c:v>
                </c:pt>
                <c:pt idx="2">
                  <c:v>China</c:v>
                </c:pt>
                <c:pt idx="3">
                  <c:v>EU</c:v>
                </c:pt>
                <c:pt idx="4">
                  <c:v>Japan</c:v>
                </c:pt>
              </c:strCache>
            </c:strRef>
          </c:cat>
          <c:val>
            <c:numRef>
              <c:f>'[grafici 5G x cantiere europa.xlsx]2.3_3.5 Speed'!$C$6:$C$10</c:f>
              <c:numCache>
                <c:formatCode>General</c:formatCode>
                <c:ptCount val="5"/>
                <c:pt idx="0">
                  <c:v>146.41999999999999</c:v>
                </c:pt>
                <c:pt idx="1">
                  <c:v>116.75</c:v>
                </c:pt>
                <c:pt idx="2">
                  <c:v>115.89</c:v>
                </c:pt>
                <c:pt idx="3" formatCode="0.00">
                  <c:v>84.86</c:v>
                </c:pt>
                <c:pt idx="4">
                  <c:v>50.06</c:v>
                </c:pt>
              </c:numCache>
            </c:numRef>
          </c:val>
          <c:extLst>
            <c:ext xmlns:c16="http://schemas.microsoft.com/office/drawing/2014/chart" uri="{C3380CC4-5D6E-409C-BE32-E72D297353CC}">
              <c16:uniqueId val="{00000002-8307-4CD5-B946-E2565A962942}"/>
            </c:ext>
          </c:extLst>
        </c:ser>
        <c:dLbls>
          <c:showLegendKey val="0"/>
          <c:showVal val="0"/>
          <c:showCatName val="0"/>
          <c:showSerName val="0"/>
          <c:showPercent val="0"/>
          <c:showBubbleSize val="0"/>
        </c:dLbls>
        <c:gapWidth val="219"/>
        <c:overlap val="-27"/>
        <c:axId val="92303007"/>
        <c:axId val="92301087"/>
      </c:barChart>
      <c:catAx>
        <c:axId val="923030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92301087"/>
        <c:crosses val="autoZero"/>
        <c:auto val="1"/>
        <c:lblAlgn val="ctr"/>
        <c:lblOffset val="100"/>
        <c:noMultiLvlLbl val="0"/>
      </c:catAx>
      <c:valAx>
        <c:axId val="9230108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92303007"/>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2. Mobile broadband price per country in 2022, 20GB data-only basket (EUR/PPP)</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1-F91A-41DF-BC69-1A386CC8A651}"/>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EU vs world'!$B$39:$B$43</c:f>
              <c:strCache>
                <c:ptCount val="4"/>
                <c:pt idx="0">
                  <c:v>South Korea</c:v>
                </c:pt>
                <c:pt idx="1">
                  <c:v>United States</c:v>
                </c:pt>
                <c:pt idx="2">
                  <c:v>Japan</c:v>
                </c:pt>
                <c:pt idx="3">
                  <c:v>EU</c:v>
                </c:pt>
              </c:strCache>
            </c:strRef>
          </c:cat>
          <c:val>
            <c:numRef>
              <c:f>'2. EU vs world'!$C$39:$C$43</c:f>
              <c:numCache>
                <c:formatCode>General</c:formatCode>
                <c:ptCount val="4"/>
                <c:pt idx="0">
                  <c:v>46.73</c:v>
                </c:pt>
                <c:pt idx="1">
                  <c:v>37.869999999999997</c:v>
                </c:pt>
                <c:pt idx="2">
                  <c:v>21.39</c:v>
                </c:pt>
                <c:pt idx="3">
                  <c:v>16.149999999999999</c:v>
                </c:pt>
              </c:numCache>
            </c:numRef>
          </c:val>
          <c:extLst>
            <c:ext xmlns:c16="http://schemas.microsoft.com/office/drawing/2014/chart" uri="{C3380CC4-5D6E-409C-BE32-E72D297353CC}">
              <c16:uniqueId val="{00000002-F91A-41DF-BC69-1A386CC8A651}"/>
            </c:ext>
          </c:extLst>
        </c:ser>
        <c:dLbls>
          <c:dLblPos val="outEnd"/>
          <c:showLegendKey val="0"/>
          <c:showVal val="1"/>
          <c:showCatName val="0"/>
          <c:showSerName val="0"/>
          <c:showPercent val="0"/>
          <c:showBubbleSize val="0"/>
        </c:dLbls>
        <c:gapWidth val="219"/>
        <c:overlap val="-27"/>
        <c:axId val="561424864"/>
        <c:axId val="561426304"/>
      </c:barChart>
      <c:catAx>
        <c:axId val="561424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561426304"/>
        <c:crosses val="autoZero"/>
        <c:auto val="1"/>
        <c:lblAlgn val="ctr"/>
        <c:lblOffset val="100"/>
        <c:noMultiLvlLbl val="0"/>
      </c:catAx>
      <c:valAx>
        <c:axId val="561426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56142486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5G coverage in rural areas (2023)</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15"/>
            <c:invertIfNegative val="0"/>
            <c:bubble3D val="0"/>
            <c:spPr>
              <a:solidFill>
                <a:schemeClr val="bg1">
                  <a:lumMod val="75000"/>
                </a:schemeClr>
              </a:solidFill>
              <a:ln>
                <a:noFill/>
              </a:ln>
              <a:effectLst/>
            </c:spPr>
            <c:extLst>
              <c:ext xmlns:c16="http://schemas.microsoft.com/office/drawing/2014/chart" uri="{C3380CC4-5D6E-409C-BE32-E72D297353CC}">
                <c16:uniqueId val="{00000001-487F-42B5-A817-0E47AE6BD323}"/>
              </c:ext>
            </c:extLst>
          </c:dPt>
          <c:dLbls>
            <c:dLbl>
              <c:idx val="15"/>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87F-42B5-A817-0E47AE6BD32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europa.xlsx]3.3 5G rural areas'!$B$2:$B$29</c:f>
              <c:strCache>
                <c:ptCount val="28"/>
                <c:pt idx="0">
                  <c:v>Cyprus</c:v>
                </c:pt>
                <c:pt idx="1">
                  <c:v>Denmark</c:v>
                </c:pt>
                <c:pt idx="2">
                  <c:v>Malta</c:v>
                </c:pt>
                <c:pt idx="3">
                  <c:v>Netherlands</c:v>
                </c:pt>
                <c:pt idx="4">
                  <c:v>Italy</c:v>
                </c:pt>
                <c:pt idx="5">
                  <c:v>Luxembourg</c:v>
                </c:pt>
                <c:pt idx="6">
                  <c:v>Lithuania</c:v>
                </c:pt>
                <c:pt idx="7">
                  <c:v>Germany</c:v>
                </c:pt>
                <c:pt idx="8">
                  <c:v>Finland</c:v>
                </c:pt>
                <c:pt idx="9">
                  <c:v>Greece</c:v>
                </c:pt>
                <c:pt idx="10">
                  <c:v>France</c:v>
                </c:pt>
                <c:pt idx="11">
                  <c:v>Portugal</c:v>
                </c:pt>
                <c:pt idx="12">
                  <c:v>Estonia</c:v>
                </c:pt>
                <c:pt idx="13">
                  <c:v>Austria</c:v>
                </c:pt>
                <c:pt idx="14">
                  <c:v>Croatia</c:v>
                </c:pt>
                <c:pt idx="15">
                  <c:v>EU</c:v>
                </c:pt>
                <c:pt idx="16">
                  <c:v>Czechia</c:v>
                </c:pt>
                <c:pt idx="17">
                  <c:v>Spain</c:v>
                </c:pt>
                <c:pt idx="18">
                  <c:v>Sweden</c:v>
                </c:pt>
                <c:pt idx="19">
                  <c:v>Ireland</c:v>
                </c:pt>
                <c:pt idx="20">
                  <c:v>Poland</c:v>
                </c:pt>
                <c:pt idx="21">
                  <c:v>Hungary</c:v>
                </c:pt>
                <c:pt idx="22">
                  <c:v>Slovakia</c:v>
                </c:pt>
                <c:pt idx="23">
                  <c:v>Slovenia</c:v>
                </c:pt>
                <c:pt idx="24">
                  <c:v>Belgium</c:v>
                </c:pt>
                <c:pt idx="25">
                  <c:v>Bulgaria</c:v>
                </c:pt>
                <c:pt idx="26">
                  <c:v>Romania</c:v>
                </c:pt>
                <c:pt idx="27">
                  <c:v>Latvia</c:v>
                </c:pt>
              </c:strCache>
            </c:strRef>
          </c:cat>
          <c:val>
            <c:numRef>
              <c:f>'[grafici 5G x cantiere europa.xlsx]3.3 5G rural areas'!$C$2:$C$29</c:f>
              <c:numCache>
                <c:formatCode>0%</c:formatCode>
                <c:ptCount val="28"/>
                <c:pt idx="0">
                  <c:v>1</c:v>
                </c:pt>
                <c:pt idx="1">
                  <c:v>1</c:v>
                </c:pt>
                <c:pt idx="2">
                  <c:v>1</c:v>
                </c:pt>
                <c:pt idx="3">
                  <c:v>0.99995932999999992</c:v>
                </c:pt>
                <c:pt idx="4">
                  <c:v>0.98276384999999999</c:v>
                </c:pt>
                <c:pt idx="5">
                  <c:v>0.96900000000000008</c:v>
                </c:pt>
                <c:pt idx="6">
                  <c:v>0.96378200000000003</c:v>
                </c:pt>
                <c:pt idx="7">
                  <c:v>0.92773889999999992</c:v>
                </c:pt>
                <c:pt idx="8">
                  <c:v>0.92387618000000005</c:v>
                </c:pt>
                <c:pt idx="9">
                  <c:v>0.92088183000000001</c:v>
                </c:pt>
                <c:pt idx="10">
                  <c:v>0.91219081000000002</c:v>
                </c:pt>
                <c:pt idx="11">
                  <c:v>0.87494788000000001</c:v>
                </c:pt>
                <c:pt idx="12">
                  <c:v>0.86992678000000001</c:v>
                </c:pt>
                <c:pt idx="13">
                  <c:v>0.8202742999999999</c:v>
                </c:pt>
                <c:pt idx="14">
                  <c:v>0.8012958</c:v>
                </c:pt>
                <c:pt idx="15">
                  <c:v>0.73712670000000002</c:v>
                </c:pt>
                <c:pt idx="16">
                  <c:v>0.72698059000000004</c:v>
                </c:pt>
                <c:pt idx="17">
                  <c:v>0.67443415000000007</c:v>
                </c:pt>
                <c:pt idx="18">
                  <c:v>0.67029155000000007</c:v>
                </c:pt>
                <c:pt idx="19">
                  <c:v>0.62298070999999999</c:v>
                </c:pt>
                <c:pt idx="20">
                  <c:v>0.58467446999999995</c:v>
                </c:pt>
                <c:pt idx="21">
                  <c:v>0.57500585999999998</c:v>
                </c:pt>
                <c:pt idx="22">
                  <c:v>0.46144962999999994</c:v>
                </c:pt>
                <c:pt idx="23">
                  <c:v>0.45548805999999997</c:v>
                </c:pt>
                <c:pt idx="24">
                  <c:v>0.28931354999999997</c:v>
                </c:pt>
                <c:pt idx="25">
                  <c:v>0.20098125</c:v>
                </c:pt>
                <c:pt idx="26">
                  <c:v>6.3264390000000004E-2</c:v>
                </c:pt>
                <c:pt idx="27">
                  <c:v>0</c:v>
                </c:pt>
              </c:numCache>
            </c:numRef>
          </c:val>
          <c:extLst>
            <c:ext xmlns:c16="http://schemas.microsoft.com/office/drawing/2014/chart" uri="{C3380CC4-5D6E-409C-BE32-E72D297353CC}">
              <c16:uniqueId val="{00000002-487F-42B5-A817-0E47AE6BD323}"/>
            </c:ext>
          </c:extLst>
        </c:ser>
        <c:dLbls>
          <c:showLegendKey val="0"/>
          <c:showVal val="0"/>
          <c:showCatName val="0"/>
          <c:showSerName val="0"/>
          <c:showPercent val="0"/>
          <c:showBubbleSize val="0"/>
        </c:dLbls>
        <c:gapWidth val="219"/>
        <c:overlap val="-27"/>
        <c:axId val="445607184"/>
        <c:axId val="445607664"/>
      </c:barChart>
      <c:catAx>
        <c:axId val="445607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445607664"/>
        <c:crosses val="autoZero"/>
        <c:auto val="1"/>
        <c:lblAlgn val="ctr"/>
        <c:lblOffset val="100"/>
        <c:noMultiLvlLbl val="0"/>
      </c:catAx>
      <c:valAx>
        <c:axId val="44560766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4456071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5G coverage (2023)</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16"/>
            <c:invertIfNegative val="0"/>
            <c:bubble3D val="0"/>
            <c:spPr>
              <a:solidFill>
                <a:schemeClr val="bg1">
                  <a:lumMod val="75000"/>
                </a:schemeClr>
              </a:solidFill>
              <a:ln>
                <a:noFill/>
              </a:ln>
              <a:effectLst/>
            </c:spPr>
            <c:extLst>
              <c:ext xmlns:c16="http://schemas.microsoft.com/office/drawing/2014/chart" uri="{C3380CC4-5D6E-409C-BE32-E72D297353CC}">
                <c16:uniqueId val="{00000001-8523-47D8-B54C-5C202471AC74}"/>
              </c:ext>
            </c:extLst>
          </c:dPt>
          <c:dLbls>
            <c:dLbl>
              <c:idx val="16"/>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523-47D8-B54C-5C202471AC7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europa.xlsx]3.1 5G overall'!$B$2:$B$29</c:f>
              <c:strCache>
                <c:ptCount val="28"/>
                <c:pt idx="0">
                  <c:v>Cyprus</c:v>
                </c:pt>
                <c:pt idx="1">
                  <c:v>Denmark</c:v>
                </c:pt>
                <c:pt idx="2">
                  <c:v>Malta</c:v>
                </c:pt>
                <c:pt idx="3">
                  <c:v>Netherlands</c:v>
                </c:pt>
                <c:pt idx="4">
                  <c:v>Luxembourg</c:v>
                </c:pt>
                <c:pt idx="5">
                  <c:v>Italy</c:v>
                </c:pt>
                <c:pt idx="6">
                  <c:v>Lithuania</c:v>
                </c:pt>
                <c:pt idx="7">
                  <c:v>Finland</c:v>
                </c:pt>
                <c:pt idx="8">
                  <c:v>Germany</c:v>
                </c:pt>
                <c:pt idx="9">
                  <c:v>Portugal</c:v>
                </c:pt>
                <c:pt idx="10">
                  <c:v>Greece</c:v>
                </c:pt>
                <c:pt idx="11">
                  <c:v>Austria</c:v>
                </c:pt>
                <c:pt idx="12">
                  <c:v>Czechia</c:v>
                </c:pt>
                <c:pt idx="13">
                  <c:v>France</c:v>
                </c:pt>
                <c:pt idx="14">
                  <c:v>Spain</c:v>
                </c:pt>
                <c:pt idx="15">
                  <c:v>Sweden</c:v>
                </c:pt>
                <c:pt idx="16">
                  <c:v>EU</c:v>
                </c:pt>
                <c:pt idx="17">
                  <c:v>Estonia</c:v>
                </c:pt>
                <c:pt idx="18">
                  <c:v>Ireland</c:v>
                </c:pt>
                <c:pt idx="19">
                  <c:v>Hungary</c:v>
                </c:pt>
                <c:pt idx="20">
                  <c:v>Croatia</c:v>
                </c:pt>
                <c:pt idx="21">
                  <c:v>Slovenia</c:v>
                </c:pt>
                <c:pt idx="22">
                  <c:v>Slovakia</c:v>
                </c:pt>
                <c:pt idx="23">
                  <c:v>Poland</c:v>
                </c:pt>
                <c:pt idx="24">
                  <c:v>Bulgaria</c:v>
                </c:pt>
                <c:pt idx="25">
                  <c:v>Latvia</c:v>
                </c:pt>
                <c:pt idx="26">
                  <c:v>Belgium</c:v>
                </c:pt>
                <c:pt idx="27">
                  <c:v>Romania</c:v>
                </c:pt>
              </c:strCache>
            </c:strRef>
          </c:cat>
          <c:val>
            <c:numRef>
              <c:f>'[grafici 5G x cantiere europa.xlsx]3.1 5G overall'!$C$2:$C$29</c:f>
              <c:numCache>
                <c:formatCode>0%</c:formatCode>
                <c:ptCount val="28"/>
                <c:pt idx="0">
                  <c:v>1</c:v>
                </c:pt>
                <c:pt idx="1">
                  <c:v>1</c:v>
                </c:pt>
                <c:pt idx="2">
                  <c:v>1</c:v>
                </c:pt>
                <c:pt idx="3">
                  <c:v>0.99999827999999991</c:v>
                </c:pt>
                <c:pt idx="4">
                  <c:v>0.996</c:v>
                </c:pt>
                <c:pt idx="5">
                  <c:v>0.99486891999999993</c:v>
                </c:pt>
                <c:pt idx="6">
                  <c:v>0.98867198000000001</c:v>
                </c:pt>
                <c:pt idx="7">
                  <c:v>0.98347329999999999</c:v>
                </c:pt>
                <c:pt idx="8">
                  <c:v>0.98137213999999995</c:v>
                </c:pt>
                <c:pt idx="9">
                  <c:v>0.98093512000000005</c:v>
                </c:pt>
                <c:pt idx="10">
                  <c:v>0.98067358999999998</c:v>
                </c:pt>
                <c:pt idx="11">
                  <c:v>0.96034915999999992</c:v>
                </c:pt>
                <c:pt idx="12">
                  <c:v>0.94599999999999995</c:v>
                </c:pt>
                <c:pt idx="13">
                  <c:v>0.93211016000000002</c:v>
                </c:pt>
                <c:pt idx="14">
                  <c:v>0.92277123999999999</c:v>
                </c:pt>
                <c:pt idx="15">
                  <c:v>0.90283880999999999</c:v>
                </c:pt>
                <c:pt idx="16">
                  <c:v>0.89296357999999998</c:v>
                </c:pt>
                <c:pt idx="17">
                  <c:v>0.87466038999999995</c:v>
                </c:pt>
                <c:pt idx="18">
                  <c:v>0.85323323000000006</c:v>
                </c:pt>
                <c:pt idx="19">
                  <c:v>0.83696864999999998</c:v>
                </c:pt>
                <c:pt idx="20">
                  <c:v>0.8342973600000001</c:v>
                </c:pt>
                <c:pt idx="21">
                  <c:v>0.82126924000000001</c:v>
                </c:pt>
                <c:pt idx="22">
                  <c:v>0.79030981</c:v>
                </c:pt>
                <c:pt idx="23">
                  <c:v>0.71919407000000002</c:v>
                </c:pt>
                <c:pt idx="24">
                  <c:v>0.70875432999999999</c:v>
                </c:pt>
                <c:pt idx="25">
                  <c:v>0.53111130000000006</c:v>
                </c:pt>
                <c:pt idx="26">
                  <c:v>0.40352662</c:v>
                </c:pt>
                <c:pt idx="27">
                  <c:v>0.32751182999999995</c:v>
                </c:pt>
              </c:numCache>
            </c:numRef>
          </c:val>
          <c:extLst>
            <c:ext xmlns:c16="http://schemas.microsoft.com/office/drawing/2014/chart" uri="{C3380CC4-5D6E-409C-BE32-E72D297353CC}">
              <c16:uniqueId val="{00000002-8523-47D8-B54C-5C202471AC74}"/>
            </c:ext>
          </c:extLst>
        </c:ser>
        <c:dLbls>
          <c:showLegendKey val="0"/>
          <c:showVal val="0"/>
          <c:showCatName val="0"/>
          <c:showSerName val="0"/>
          <c:showPercent val="0"/>
          <c:showBubbleSize val="0"/>
        </c:dLbls>
        <c:gapWidth val="219"/>
        <c:overlap val="-27"/>
        <c:axId val="322234255"/>
        <c:axId val="322216975"/>
      </c:barChart>
      <c:catAx>
        <c:axId val="322234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22216975"/>
        <c:crosses val="autoZero"/>
        <c:auto val="1"/>
        <c:lblAlgn val="ctr"/>
        <c:lblOffset val="100"/>
        <c:noMultiLvlLbl val="0"/>
      </c:catAx>
      <c:valAx>
        <c:axId val="322216975"/>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22234255"/>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1. SIM cards that generated internet traffic on a domestic 5G network (2023)</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7"/>
            <c:invertIfNegative val="0"/>
            <c:bubble3D val="0"/>
            <c:spPr>
              <a:solidFill>
                <a:schemeClr val="bg1">
                  <a:lumMod val="75000"/>
                </a:schemeClr>
              </a:solidFill>
              <a:ln>
                <a:noFill/>
              </a:ln>
              <a:effectLst/>
            </c:spPr>
            <c:extLst>
              <c:ext xmlns:c16="http://schemas.microsoft.com/office/drawing/2014/chart" uri="{C3380CC4-5D6E-409C-BE32-E72D297353CC}">
                <c16:uniqueId val="{00000001-7089-439F-8A9F-2CE52DECF203}"/>
              </c:ext>
            </c:extLst>
          </c:dPt>
          <c:dLbls>
            <c:dLbl>
              <c:idx val="7"/>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89-439F-8A9F-2CE52DECF20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europa.xlsx]3.4 5G sim cards'!$B$6:$B$31</c:f>
              <c:strCache>
                <c:ptCount val="26"/>
                <c:pt idx="0">
                  <c:v>Cyprus</c:v>
                </c:pt>
                <c:pt idx="1">
                  <c:v>Luxembourg</c:v>
                </c:pt>
                <c:pt idx="2">
                  <c:v>Netherlands</c:v>
                </c:pt>
                <c:pt idx="3">
                  <c:v>Denmark</c:v>
                </c:pt>
                <c:pt idx="4">
                  <c:v>Spain</c:v>
                </c:pt>
                <c:pt idx="5">
                  <c:v>Sweden</c:v>
                </c:pt>
                <c:pt idx="6">
                  <c:v>Latvia</c:v>
                </c:pt>
                <c:pt idx="7">
                  <c:v>EU</c:v>
                </c:pt>
                <c:pt idx="8">
                  <c:v>Ireland</c:v>
                </c:pt>
                <c:pt idx="9">
                  <c:v>Poland</c:v>
                </c:pt>
                <c:pt idx="10">
                  <c:v>Slovenia</c:v>
                </c:pt>
                <c:pt idx="11">
                  <c:v>Malta</c:v>
                </c:pt>
                <c:pt idx="12">
                  <c:v>Italy</c:v>
                </c:pt>
                <c:pt idx="13">
                  <c:v>Portugal</c:v>
                </c:pt>
                <c:pt idx="14">
                  <c:v>Croatia</c:v>
                </c:pt>
                <c:pt idx="15">
                  <c:v>Czechia</c:v>
                </c:pt>
                <c:pt idx="16">
                  <c:v>Germany</c:v>
                </c:pt>
                <c:pt idx="17">
                  <c:v>France</c:v>
                </c:pt>
                <c:pt idx="18">
                  <c:v>Slovakia</c:v>
                </c:pt>
                <c:pt idx="19">
                  <c:v>Bulgaria</c:v>
                </c:pt>
                <c:pt idx="20">
                  <c:v>Austria</c:v>
                </c:pt>
                <c:pt idx="21">
                  <c:v>Belgium</c:v>
                </c:pt>
                <c:pt idx="22">
                  <c:v>Romania</c:v>
                </c:pt>
                <c:pt idx="23">
                  <c:v>Hungary</c:v>
                </c:pt>
                <c:pt idx="24">
                  <c:v>Estonia</c:v>
                </c:pt>
                <c:pt idx="25">
                  <c:v>Lithuania</c:v>
                </c:pt>
              </c:strCache>
            </c:strRef>
          </c:cat>
          <c:val>
            <c:numRef>
              <c:f>'[grafici 5G x cantiere europa.xlsx]3.4 5G sim cards'!$C$6:$C$31</c:f>
              <c:numCache>
                <c:formatCode>0%</c:formatCode>
                <c:ptCount val="26"/>
                <c:pt idx="0">
                  <c:v>1.24247829</c:v>
                </c:pt>
                <c:pt idx="1">
                  <c:v>1.14707881</c:v>
                </c:pt>
                <c:pt idx="2">
                  <c:v>1.0351860499999999</c:v>
                </c:pt>
                <c:pt idx="3">
                  <c:v>0.81734667000000005</c:v>
                </c:pt>
                <c:pt idx="4">
                  <c:v>0.39538601000000001</c:v>
                </c:pt>
                <c:pt idx="5">
                  <c:v>0.32224719999999996</c:v>
                </c:pt>
                <c:pt idx="6">
                  <c:v>0.29061162000000001</c:v>
                </c:pt>
                <c:pt idx="7">
                  <c:v>0.24619198999999997</c:v>
                </c:pt>
                <c:pt idx="8">
                  <c:v>0.24428333999999999</c:v>
                </c:pt>
                <c:pt idx="9">
                  <c:v>0.23694089000000002</c:v>
                </c:pt>
                <c:pt idx="10">
                  <c:v>0.23352599999999998</c:v>
                </c:pt>
                <c:pt idx="11">
                  <c:v>0.21320319000000001</c:v>
                </c:pt>
                <c:pt idx="12">
                  <c:v>0.20362812999999999</c:v>
                </c:pt>
                <c:pt idx="13">
                  <c:v>0.17769876000000001</c:v>
                </c:pt>
                <c:pt idx="14">
                  <c:v>0.17379705000000001</c:v>
                </c:pt>
                <c:pt idx="15">
                  <c:v>0.16847795999999998</c:v>
                </c:pt>
                <c:pt idx="16">
                  <c:v>0.16539720999999999</c:v>
                </c:pt>
                <c:pt idx="17">
                  <c:v>0.15278781</c:v>
                </c:pt>
                <c:pt idx="18">
                  <c:v>0.14596617000000001</c:v>
                </c:pt>
                <c:pt idx="19">
                  <c:v>0.14529018999999999</c:v>
                </c:pt>
                <c:pt idx="20">
                  <c:v>0.14310913</c:v>
                </c:pt>
                <c:pt idx="21">
                  <c:v>0.13259235999999999</c:v>
                </c:pt>
                <c:pt idx="22">
                  <c:v>7.9111719999999996E-2</c:v>
                </c:pt>
                <c:pt idx="23">
                  <c:v>7.4139059999999993E-2</c:v>
                </c:pt>
                <c:pt idx="24">
                  <c:v>6.6416329999999996E-2</c:v>
                </c:pt>
                <c:pt idx="25">
                  <c:v>5.810738E-2</c:v>
                </c:pt>
              </c:numCache>
            </c:numRef>
          </c:val>
          <c:extLst>
            <c:ext xmlns:c16="http://schemas.microsoft.com/office/drawing/2014/chart" uri="{C3380CC4-5D6E-409C-BE32-E72D297353CC}">
              <c16:uniqueId val="{00000002-7089-439F-8A9F-2CE52DECF203}"/>
            </c:ext>
          </c:extLst>
        </c:ser>
        <c:dLbls>
          <c:showLegendKey val="0"/>
          <c:showVal val="0"/>
          <c:showCatName val="0"/>
          <c:showSerName val="0"/>
          <c:showPercent val="0"/>
          <c:showBubbleSize val="0"/>
        </c:dLbls>
        <c:gapWidth val="219"/>
        <c:overlap val="-27"/>
        <c:axId val="934210960"/>
        <c:axId val="934208560"/>
      </c:barChart>
      <c:catAx>
        <c:axId val="934210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934208560"/>
        <c:crosses val="autoZero"/>
        <c:auto val="1"/>
        <c:lblAlgn val="ctr"/>
        <c:lblOffset val="100"/>
        <c:noMultiLvlLbl val="0"/>
      </c:catAx>
      <c:valAx>
        <c:axId val="93420856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93421096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dirty="0">
                <a:effectLst/>
              </a:rPr>
              <a:t>2. Median mobile download speed per EU country, in Mbps (2024)</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rgbClr val="003399"/>
            </a:solidFill>
            <a:ln>
              <a:noFill/>
            </a:ln>
            <a:effectLst/>
          </c:spPr>
          <c:invertIfNegative val="0"/>
          <c:dPt>
            <c:idx val="14"/>
            <c:invertIfNegative val="0"/>
            <c:bubble3D val="0"/>
            <c:spPr>
              <a:solidFill>
                <a:schemeClr val="bg1">
                  <a:lumMod val="75000"/>
                </a:schemeClr>
              </a:solidFill>
              <a:ln>
                <a:noFill/>
              </a:ln>
              <a:effectLst/>
            </c:spPr>
            <c:extLst>
              <c:ext xmlns:c16="http://schemas.microsoft.com/office/drawing/2014/chart" uri="{C3380CC4-5D6E-409C-BE32-E72D297353CC}">
                <c16:uniqueId val="{00000001-205B-4EC9-908E-C7289AAB8024}"/>
              </c:ext>
            </c:extLst>
          </c:dPt>
          <c:dLbls>
            <c:dLbl>
              <c:idx val="14"/>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05B-4EC9-908E-C7289AAB802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'[grafici 5G x cantiere europa.xlsx]2.3_3.5 Speed'!$B$20:$B$47</c:f>
              <c:strCache>
                <c:ptCount val="28"/>
                <c:pt idx="0">
                  <c:v>Denmark</c:v>
                </c:pt>
                <c:pt idx="1">
                  <c:v>Bulgaria</c:v>
                </c:pt>
                <c:pt idx="2">
                  <c:v>Netherlands</c:v>
                </c:pt>
                <c:pt idx="3">
                  <c:v>Luxembourg</c:v>
                </c:pt>
                <c:pt idx="4">
                  <c:v>Finland</c:v>
                </c:pt>
                <c:pt idx="5">
                  <c:v>France</c:v>
                </c:pt>
                <c:pt idx="6">
                  <c:v>Estonia</c:v>
                </c:pt>
                <c:pt idx="7">
                  <c:v>Sweden</c:v>
                </c:pt>
                <c:pt idx="8">
                  <c:v>Lithuania</c:v>
                </c:pt>
                <c:pt idx="9">
                  <c:v>Latvia</c:v>
                </c:pt>
                <c:pt idx="10">
                  <c:v>Belgium</c:v>
                </c:pt>
                <c:pt idx="11">
                  <c:v>Austria</c:v>
                </c:pt>
                <c:pt idx="12">
                  <c:v>Portugal</c:v>
                </c:pt>
                <c:pt idx="13">
                  <c:v>Croatia</c:v>
                </c:pt>
                <c:pt idx="14">
                  <c:v>EU</c:v>
                </c:pt>
                <c:pt idx="15">
                  <c:v>Czechia</c:v>
                </c:pt>
                <c:pt idx="16">
                  <c:v>Cyprus</c:v>
                </c:pt>
                <c:pt idx="17">
                  <c:v>Slovenia</c:v>
                </c:pt>
                <c:pt idx="18">
                  <c:v>Malta</c:v>
                </c:pt>
                <c:pt idx="19">
                  <c:v>Greece</c:v>
                </c:pt>
                <c:pt idx="20">
                  <c:v>Romania</c:v>
                </c:pt>
                <c:pt idx="21">
                  <c:v>Poland</c:v>
                </c:pt>
                <c:pt idx="22">
                  <c:v>Slovakia</c:v>
                </c:pt>
                <c:pt idx="23">
                  <c:v>Germany</c:v>
                </c:pt>
                <c:pt idx="24">
                  <c:v>Hungary</c:v>
                </c:pt>
                <c:pt idx="25">
                  <c:v>Italy</c:v>
                </c:pt>
                <c:pt idx="26">
                  <c:v>Spain</c:v>
                </c:pt>
                <c:pt idx="27">
                  <c:v>Ireland</c:v>
                </c:pt>
              </c:strCache>
            </c:strRef>
          </c:cat>
          <c:val>
            <c:numRef>
              <c:f>'[grafici 5G x cantiere europa.xlsx]2.3_3.5 Speed'!$C$20:$C$47</c:f>
              <c:numCache>
                <c:formatCode>General</c:formatCode>
                <c:ptCount val="28"/>
                <c:pt idx="0">
                  <c:v>149.72999999999999</c:v>
                </c:pt>
                <c:pt idx="1">
                  <c:v>147.68</c:v>
                </c:pt>
                <c:pt idx="2">
                  <c:v>142.84</c:v>
                </c:pt>
                <c:pt idx="3">
                  <c:v>127.57</c:v>
                </c:pt>
                <c:pt idx="4">
                  <c:v>109.01</c:v>
                </c:pt>
                <c:pt idx="5">
                  <c:v>105.75</c:v>
                </c:pt>
                <c:pt idx="6">
                  <c:v>102.86</c:v>
                </c:pt>
                <c:pt idx="7">
                  <c:v>101.84</c:v>
                </c:pt>
                <c:pt idx="8">
                  <c:v>97.76</c:v>
                </c:pt>
                <c:pt idx="9">
                  <c:v>94</c:v>
                </c:pt>
                <c:pt idx="10">
                  <c:v>86.92</c:v>
                </c:pt>
                <c:pt idx="11">
                  <c:v>86.64</c:v>
                </c:pt>
                <c:pt idx="12">
                  <c:v>85.12</c:v>
                </c:pt>
                <c:pt idx="13">
                  <c:v>84.86</c:v>
                </c:pt>
                <c:pt idx="14">
                  <c:v>84.86</c:v>
                </c:pt>
                <c:pt idx="15">
                  <c:v>83.4</c:v>
                </c:pt>
                <c:pt idx="16">
                  <c:v>82.28</c:v>
                </c:pt>
                <c:pt idx="17">
                  <c:v>79.8</c:v>
                </c:pt>
                <c:pt idx="18">
                  <c:v>79.290000000000006</c:v>
                </c:pt>
                <c:pt idx="19">
                  <c:v>77.36</c:v>
                </c:pt>
                <c:pt idx="20">
                  <c:v>63.44</c:v>
                </c:pt>
                <c:pt idx="21">
                  <c:v>61.66</c:v>
                </c:pt>
                <c:pt idx="22">
                  <c:v>59.85</c:v>
                </c:pt>
                <c:pt idx="23">
                  <c:v>57.5</c:v>
                </c:pt>
                <c:pt idx="24">
                  <c:v>54.88</c:v>
                </c:pt>
                <c:pt idx="25">
                  <c:v>54.37</c:v>
                </c:pt>
                <c:pt idx="26">
                  <c:v>49.45</c:v>
                </c:pt>
                <c:pt idx="27">
                  <c:v>42.53</c:v>
                </c:pt>
              </c:numCache>
            </c:numRef>
          </c:val>
          <c:extLst>
            <c:ext xmlns:c16="http://schemas.microsoft.com/office/drawing/2014/chart" uri="{C3380CC4-5D6E-409C-BE32-E72D297353CC}">
              <c16:uniqueId val="{00000002-205B-4EC9-908E-C7289AAB8024}"/>
            </c:ext>
          </c:extLst>
        </c:ser>
        <c:dLbls>
          <c:showLegendKey val="0"/>
          <c:showVal val="0"/>
          <c:showCatName val="0"/>
          <c:showSerName val="0"/>
          <c:showPercent val="0"/>
          <c:showBubbleSize val="0"/>
        </c:dLbls>
        <c:gapWidth val="219"/>
        <c:overlap val="-27"/>
        <c:axId val="431053743"/>
        <c:axId val="431050863"/>
      </c:barChart>
      <c:catAx>
        <c:axId val="431053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431050863"/>
        <c:crosses val="autoZero"/>
        <c:auto val="1"/>
        <c:lblAlgn val="ctr"/>
        <c:lblOffset val="100"/>
        <c:noMultiLvlLbl val="0"/>
      </c:catAx>
      <c:valAx>
        <c:axId val="431050863"/>
        <c:scaling>
          <c:orientation val="minMax"/>
          <c:max val="16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431053743"/>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it-IT"/>
    </a:p>
  </c:txPr>
  <c:externalData r:id="rId3">
    <c:autoUpdate val="0"/>
  </c:externalData>
  <c:userShapes r:id="rId4"/>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'1. Benefits'!$B$25:$B$27</cx:f>
        <cx:lvl ptCount="3">
          <cx:pt idx="0">Direct</cx:pt>
          <cx:pt idx="1">Indirect</cx:pt>
          <cx:pt idx="2">Total</cx:pt>
        </cx:lvl>
      </cx:strDim>
      <cx:numDim type="val">
        <cx:f>'1. Benefits'!$C$25:$C$27</cx:f>
        <cx:lvl ptCount="3" formatCode="Standard">
          <cx:pt idx="0">19</cx:pt>
          <cx:pt idx="1">16</cx:pt>
          <cx:pt idx="2">35</cx:pt>
        </cx:lvl>
      </cx:numDim>
    </cx:data>
  </cx:chartData>
  <cx:chart>
    <cx:title pos="t" align="ctr" overlay="0">
      <cx:tx>
        <cx:rich>
          <a:bodyPr spcFirstLastPara="1" vertOverflow="ellipsis" horzOverflow="overflow" wrap="square" lIns="0" tIns="0" rIns="0" bIns="0" anchor="ctr" anchorCtr="1"/>
          <a:lstStyle/>
          <a:p>
            <a:pPr algn="ctr" rtl="0">
              <a:defRPr/>
            </a:pPr>
            <a:r>
              <a:rPr lang="en-US" sz="1400" b="1" i="0" u="none" strike="noStrike" baseline="0" dirty="0">
                <a:solidFill>
                  <a:prstClr val="black">
                    <a:lumMod val="65000"/>
                    <a:lumOff val="35000"/>
                  </a:prstClr>
                </a:solidFill>
                <a:latin typeface="Aptos" panose="02110004020202020204"/>
              </a:rPr>
              <a:t>Employment impact of the mobile industry, in million jobs (2023)</a:t>
            </a:r>
            <a:endParaRPr lang="it-IT" sz="1400" b="1" i="0" u="none" strike="noStrike" baseline="0" dirty="0">
              <a:solidFill>
                <a:prstClr val="black">
                  <a:lumMod val="65000"/>
                  <a:lumOff val="35000"/>
                </a:prstClr>
              </a:solidFill>
              <a:latin typeface="Aptos" panose="02110004020202020204"/>
            </a:endParaRPr>
          </a:p>
        </cx:rich>
      </cx:tx>
    </cx:title>
    <cx:plotArea>
      <cx:plotAreaRegion>
        <cx:series layoutId="waterfall" uniqueId="{B1458ACC-0994-442B-A4B2-88CF0D00B08F}">
          <cx:dataPt idx="0">
            <cx:spPr>
              <a:solidFill>
                <a:srgbClr val="003399"/>
              </a:solidFill>
            </cx:spPr>
          </cx:dataPt>
          <cx:dataPt idx="1">
            <cx:spPr>
              <a:solidFill>
                <a:srgbClr val="003399"/>
              </a:solidFill>
            </cx:spPr>
          </cx:dataPt>
          <cx:dataPt idx="2">
            <cx:spPr>
              <a:solidFill>
                <a:sysClr val="window" lastClr="FFFFFF">
                  <a:lumMod val="75000"/>
                </a:sysClr>
              </a:solidFill>
            </cx:spPr>
          </cx:dataPt>
          <cx:dataLabels pos="outEnd">
            <cx:visibility seriesName="0" categoryName="0" value="1"/>
          </cx:dataLabels>
          <cx:dataId val="0"/>
          <cx:layoutPr>
            <cx:subtotals>
              <cx:idx val="2"/>
            </cx:subtotals>
          </cx:layoutPr>
        </cx:series>
      </cx:plotAreaRegion>
      <cx:axis id="0">
        <cx:catScaling gapWidth="0.5"/>
        <cx:tickLabels/>
      </cx:axis>
      <cx:axis id="1">
        <cx:valScaling/>
        <cx:majorGridlines/>
        <cx:tickLabels/>
      </cx:axis>
    </cx:plotArea>
  </cx:chart>
  <cx:spPr>
    <a:ln>
      <a:noFill/>
    </a:ln>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0.53673</cdr:x>
      <cdr:y>0.76933</cdr:y>
    </cdr:from>
    <cdr:to>
      <cdr:x>0.60035</cdr:x>
      <cdr:y>0.83059</cdr:y>
    </cdr:to>
    <cdr:sp macro="" textlink="">
      <cdr:nvSpPr>
        <cdr:cNvPr id="2" name="Ovale 1"/>
        <cdr:cNvSpPr/>
      </cdr:nvSpPr>
      <cdr:spPr>
        <a:xfrm xmlns:a="http://schemas.openxmlformats.org/drawingml/2006/main" rot="19255758">
          <a:off x="3284514" y="1938453"/>
          <a:ext cx="389299" cy="154370"/>
        </a:xfrm>
        <a:prstGeom xmlns:a="http://schemas.openxmlformats.org/drawingml/2006/main" prst="ellipse">
          <a:avLst/>
        </a:prstGeom>
        <a:noFill xmlns:a="http://schemas.openxmlformats.org/drawingml/2006/mai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it-IT" kern="1200"/>
        </a:p>
      </cdr:txBody>
    </cdr:sp>
  </cdr:relSizeAnchor>
</c:userShapes>
</file>

<file path=ppt/drawings/drawing2.xml><?xml version="1.0" encoding="utf-8"?>
<c:userShapes xmlns:c="http://schemas.openxmlformats.org/drawingml/2006/chart">
  <cdr:relSizeAnchor xmlns:cdr="http://schemas.openxmlformats.org/drawingml/2006/chartDrawing">
    <cdr:from>
      <cdr:x>0.56763</cdr:x>
      <cdr:y>0.78545</cdr:y>
    </cdr:from>
    <cdr:to>
      <cdr:x>0.63125</cdr:x>
      <cdr:y>0.84672</cdr:y>
    </cdr:to>
    <cdr:sp macro="" textlink="">
      <cdr:nvSpPr>
        <cdr:cNvPr id="2" name="Ovale 1"/>
        <cdr:cNvSpPr/>
      </cdr:nvSpPr>
      <cdr:spPr>
        <a:xfrm xmlns:a="http://schemas.openxmlformats.org/drawingml/2006/main" rot="19255758">
          <a:off x="3473608" y="2120226"/>
          <a:ext cx="389322" cy="165391"/>
        </a:xfrm>
        <a:prstGeom xmlns:a="http://schemas.openxmlformats.org/drawingml/2006/main" prst="ellipse">
          <a:avLst/>
        </a:prstGeom>
        <a:noFill xmlns:a="http://schemas.openxmlformats.org/drawingml/2006/mai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it-IT" kern="1200"/>
        </a:p>
      </cdr:txBody>
    </cdr:sp>
  </cdr:relSizeAnchor>
</c:userShapes>
</file>

<file path=ppt/drawings/drawing3.xml><?xml version="1.0" encoding="utf-8"?>
<c:userShapes xmlns:c="http://schemas.openxmlformats.org/drawingml/2006/chart">
  <cdr:relSizeAnchor xmlns:cdr="http://schemas.openxmlformats.org/drawingml/2006/chartDrawing">
    <cdr:from>
      <cdr:x>0.28862</cdr:x>
      <cdr:y>0.77136</cdr:y>
    </cdr:from>
    <cdr:to>
      <cdr:x>0.35224</cdr:x>
      <cdr:y>0.83262</cdr:y>
    </cdr:to>
    <cdr:sp macro="" textlink="">
      <cdr:nvSpPr>
        <cdr:cNvPr id="2" name="Ovale 1"/>
        <cdr:cNvSpPr/>
      </cdr:nvSpPr>
      <cdr:spPr>
        <a:xfrm xmlns:a="http://schemas.openxmlformats.org/drawingml/2006/main" rot="19255758">
          <a:off x="2107305" y="1943579"/>
          <a:ext cx="464506" cy="154356"/>
        </a:xfrm>
        <a:prstGeom xmlns:a="http://schemas.openxmlformats.org/drawingml/2006/main" prst="ellipse">
          <a:avLst/>
        </a:prstGeom>
        <a:noFill xmlns:a="http://schemas.openxmlformats.org/drawingml/2006/mai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it-IT" kern="1200"/>
        </a:p>
      </cdr:txBody>
    </cdr:sp>
  </cdr:relSizeAnchor>
</c:userShapes>
</file>

<file path=ppt/drawings/drawing4.xml><?xml version="1.0" encoding="utf-8"?>
<c:userShapes xmlns:c="http://schemas.openxmlformats.org/drawingml/2006/chart">
  <cdr:relSizeAnchor xmlns:cdr="http://schemas.openxmlformats.org/drawingml/2006/chartDrawing">
    <cdr:from>
      <cdr:x>0.48657</cdr:x>
      <cdr:y>0.768</cdr:y>
    </cdr:from>
    <cdr:to>
      <cdr:x>0.56188</cdr:x>
      <cdr:y>0.84175</cdr:y>
    </cdr:to>
    <cdr:sp macro="" textlink="">
      <cdr:nvSpPr>
        <cdr:cNvPr id="2" name="Ovale 1">
          <a:extLst xmlns:a="http://schemas.openxmlformats.org/drawingml/2006/main">
            <a:ext uri="{FF2B5EF4-FFF2-40B4-BE49-F238E27FC236}">
              <a16:creationId xmlns:a16="http://schemas.microsoft.com/office/drawing/2014/main" id="{43CB138D-86D0-0918-6E6C-01B63561CA83}"/>
            </a:ext>
          </a:extLst>
        </cdr:cNvPr>
        <cdr:cNvSpPr/>
      </cdr:nvSpPr>
      <cdr:spPr>
        <a:xfrm xmlns:a="http://schemas.openxmlformats.org/drawingml/2006/main" rot="19255758">
          <a:off x="3552575" y="1935124"/>
          <a:ext cx="549886" cy="185821"/>
        </a:xfrm>
        <a:prstGeom xmlns:a="http://schemas.openxmlformats.org/drawingml/2006/main" prst="ellipse">
          <a:avLst/>
        </a:prstGeom>
        <a:noFill xmlns:a="http://schemas.openxmlformats.org/drawingml/2006/mai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it-IT" kern="12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A50676-754A-09FD-40FC-0C7E4CD6E8FA}"/>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t-IT"/>
          </a:p>
        </p:txBody>
      </p:sp>
      <p:sp>
        <p:nvSpPr>
          <p:cNvPr id="3" name="Date Placeholder 2">
            <a:extLst>
              <a:ext uri="{FF2B5EF4-FFF2-40B4-BE49-F238E27FC236}">
                <a16:creationId xmlns:a16="http://schemas.microsoft.com/office/drawing/2014/main" id="{84D8E9EF-4E92-5520-3D11-A45AAC27E650}"/>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2C723904-B9DF-4FB4-9C04-023DC0AD2661}" type="datetime1">
              <a:rPr lang="it-IT" smtClean="0"/>
              <a:t>15/01/2025</a:t>
            </a:fld>
            <a:endParaRPr lang="it-IT"/>
          </a:p>
        </p:txBody>
      </p:sp>
      <p:sp>
        <p:nvSpPr>
          <p:cNvPr id="4" name="Footer Placeholder 3">
            <a:extLst>
              <a:ext uri="{FF2B5EF4-FFF2-40B4-BE49-F238E27FC236}">
                <a16:creationId xmlns:a16="http://schemas.microsoft.com/office/drawing/2014/main" id="{CB147F41-C791-3DAC-43B8-889BABBC8DB2}"/>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it-IT"/>
          </a:p>
        </p:txBody>
      </p:sp>
      <p:sp>
        <p:nvSpPr>
          <p:cNvPr id="5" name="Slide Number Placeholder 4">
            <a:extLst>
              <a:ext uri="{FF2B5EF4-FFF2-40B4-BE49-F238E27FC236}">
                <a16:creationId xmlns:a16="http://schemas.microsoft.com/office/drawing/2014/main" id="{C36216C9-05F2-0B4E-ABCC-BE610BF49C83}"/>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9C2F3AF-53F4-4D01-9049-8FEE941F2DE2}" type="slidenum">
              <a:rPr lang="it-IT" smtClean="0"/>
              <a:t>‹#›</a:t>
            </a:fld>
            <a:endParaRPr lang="it-IT"/>
          </a:p>
        </p:txBody>
      </p:sp>
    </p:spTree>
    <p:extLst>
      <p:ext uri="{BB962C8B-B14F-4D97-AF65-F5344CB8AC3E}">
        <p14:creationId xmlns:p14="http://schemas.microsoft.com/office/powerpoint/2010/main" val="402040846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3AED0E15-D720-406E-98DD-F8E924E8D1AA}" type="datetime1">
              <a:rPr lang="it-IT" smtClean="0"/>
              <a:t>15/01/2025</a:t>
            </a:fld>
            <a:endParaRPr lang="it-IT"/>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CFF0B573-F330-4454-BB53-5F42C0C311BE}" type="slidenum">
              <a:rPr lang="it-IT" smtClean="0"/>
              <a:t>‹#›</a:t>
            </a:fld>
            <a:endParaRPr lang="it-IT"/>
          </a:p>
        </p:txBody>
      </p:sp>
    </p:spTree>
    <p:extLst>
      <p:ext uri="{BB962C8B-B14F-4D97-AF65-F5344CB8AC3E}">
        <p14:creationId xmlns:p14="http://schemas.microsoft.com/office/powerpoint/2010/main" val="159633147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sz="quarter"/>
          </p:nvPr>
        </p:nvSpPr>
        <p:spPr/>
        <p:txBody>
          <a:bodyPr/>
          <a:lstStyle/>
          <a:p>
            <a:endParaRPr lang="it-IT"/>
          </a:p>
        </p:txBody>
      </p:sp>
      <p:sp>
        <p:nvSpPr>
          <p:cNvPr id="5" name="Segnaposto data 4"/>
          <p:cNvSpPr>
            <a:spLocks noGrp="1"/>
          </p:cNvSpPr>
          <p:nvPr>
            <p:ph type="dt" idx="1"/>
          </p:nvPr>
        </p:nvSpPr>
        <p:spPr/>
        <p:txBody>
          <a:bodyPr/>
          <a:lstStyle/>
          <a:p>
            <a:fld id="{3AED0E15-D720-406E-98DD-F8E924E8D1AA}" type="datetime1">
              <a:rPr lang="it-IT" smtClean="0"/>
              <a:t>15/01/2025</a:t>
            </a:fld>
            <a:endParaRPr lang="it-IT"/>
          </a:p>
        </p:txBody>
      </p:sp>
      <p:sp>
        <p:nvSpPr>
          <p:cNvPr id="6" name="Segnaposto piè di pagina 5"/>
          <p:cNvSpPr>
            <a:spLocks noGrp="1"/>
          </p:cNvSpPr>
          <p:nvPr>
            <p:ph type="ftr" sz="quarter" idx="4"/>
          </p:nvPr>
        </p:nvSpPr>
        <p:spPr/>
        <p:txBody>
          <a:bodyPr/>
          <a:lstStyle/>
          <a:p>
            <a:endParaRPr lang="it-IT"/>
          </a:p>
        </p:txBody>
      </p:sp>
      <p:sp>
        <p:nvSpPr>
          <p:cNvPr id="7" name="Segnaposto numero diapositiva 6"/>
          <p:cNvSpPr>
            <a:spLocks noGrp="1"/>
          </p:cNvSpPr>
          <p:nvPr>
            <p:ph type="sldNum" sz="quarter" idx="5"/>
          </p:nvPr>
        </p:nvSpPr>
        <p:spPr/>
        <p:txBody>
          <a:bodyPr/>
          <a:lstStyle/>
          <a:p>
            <a:fld id="{CFF0B573-F330-4454-BB53-5F42C0C311BE}" type="slidenum">
              <a:rPr lang="it-IT" smtClean="0"/>
              <a:t>2</a:t>
            </a:fld>
            <a:endParaRPr lang="it-IT"/>
          </a:p>
        </p:txBody>
      </p:sp>
    </p:spTree>
    <p:extLst>
      <p:ext uri="{BB962C8B-B14F-4D97-AF65-F5344CB8AC3E}">
        <p14:creationId xmlns:p14="http://schemas.microsoft.com/office/powerpoint/2010/main" val="3869955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39272-E16B-BDC2-76AC-E9A3E187096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9AD0F20-F605-F5EF-2516-22439EDE407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58104D9-5DCA-9442-FF22-15BAC7748B63}"/>
              </a:ext>
            </a:extLst>
          </p:cNvPr>
          <p:cNvSpPr>
            <a:spLocks noGrp="1"/>
          </p:cNvSpPr>
          <p:nvPr>
            <p:ph type="body" idx="1"/>
          </p:nvPr>
        </p:nvSpPr>
        <p:spPr/>
        <p:txBody>
          <a:bodyPr/>
          <a:lstStyle/>
          <a:p>
            <a:endParaRPr lang="it-IT"/>
          </a:p>
        </p:txBody>
      </p:sp>
      <p:sp>
        <p:nvSpPr>
          <p:cNvPr id="4" name="Segnaposto intestazione 3">
            <a:extLst>
              <a:ext uri="{FF2B5EF4-FFF2-40B4-BE49-F238E27FC236}">
                <a16:creationId xmlns:a16="http://schemas.microsoft.com/office/drawing/2014/main" id="{E8FF8E3F-4442-6A28-83F4-F8818061E326}"/>
              </a:ext>
            </a:extLst>
          </p:cNvPr>
          <p:cNvSpPr>
            <a:spLocks noGrp="1"/>
          </p:cNvSpPr>
          <p:nvPr>
            <p:ph type="hdr" sz="quarter"/>
          </p:nvPr>
        </p:nvSpPr>
        <p:spPr/>
        <p:txBody>
          <a:bodyPr/>
          <a:lstStyle/>
          <a:p>
            <a:endParaRPr lang="it-IT"/>
          </a:p>
        </p:txBody>
      </p:sp>
      <p:sp>
        <p:nvSpPr>
          <p:cNvPr id="5" name="Segnaposto data 4">
            <a:extLst>
              <a:ext uri="{FF2B5EF4-FFF2-40B4-BE49-F238E27FC236}">
                <a16:creationId xmlns:a16="http://schemas.microsoft.com/office/drawing/2014/main" id="{DC1A24C3-F2AF-DED5-3420-B647B5106747}"/>
              </a:ext>
            </a:extLst>
          </p:cNvPr>
          <p:cNvSpPr>
            <a:spLocks noGrp="1"/>
          </p:cNvSpPr>
          <p:nvPr>
            <p:ph type="dt" idx="1"/>
          </p:nvPr>
        </p:nvSpPr>
        <p:spPr/>
        <p:txBody>
          <a:bodyPr/>
          <a:lstStyle/>
          <a:p>
            <a:fld id="{3AED0E15-D720-406E-98DD-F8E924E8D1AA}" type="datetime1">
              <a:rPr lang="it-IT" smtClean="0"/>
              <a:t>15/01/2025</a:t>
            </a:fld>
            <a:endParaRPr lang="it-IT"/>
          </a:p>
        </p:txBody>
      </p:sp>
      <p:sp>
        <p:nvSpPr>
          <p:cNvPr id="6" name="Segnaposto piè di pagina 5">
            <a:extLst>
              <a:ext uri="{FF2B5EF4-FFF2-40B4-BE49-F238E27FC236}">
                <a16:creationId xmlns:a16="http://schemas.microsoft.com/office/drawing/2014/main" id="{7165BD46-361A-B2A6-CAB2-A80D524B3D58}"/>
              </a:ext>
            </a:extLst>
          </p:cNvPr>
          <p:cNvSpPr>
            <a:spLocks noGrp="1"/>
          </p:cNvSpPr>
          <p:nvPr>
            <p:ph type="ftr" sz="quarter" idx="4"/>
          </p:nvPr>
        </p:nvSpPr>
        <p:spPr/>
        <p:txBody>
          <a:bodyPr/>
          <a:lstStyle/>
          <a:p>
            <a:endParaRPr lang="it-IT"/>
          </a:p>
        </p:txBody>
      </p:sp>
      <p:sp>
        <p:nvSpPr>
          <p:cNvPr id="7" name="Segnaposto numero diapositiva 6">
            <a:extLst>
              <a:ext uri="{FF2B5EF4-FFF2-40B4-BE49-F238E27FC236}">
                <a16:creationId xmlns:a16="http://schemas.microsoft.com/office/drawing/2014/main" id="{C4C66AAA-0F81-FD9E-C8BE-B5E2B69F1E46}"/>
              </a:ext>
            </a:extLst>
          </p:cNvPr>
          <p:cNvSpPr>
            <a:spLocks noGrp="1"/>
          </p:cNvSpPr>
          <p:nvPr>
            <p:ph type="sldNum" sz="quarter" idx="5"/>
          </p:nvPr>
        </p:nvSpPr>
        <p:spPr/>
        <p:txBody>
          <a:bodyPr/>
          <a:lstStyle/>
          <a:p>
            <a:fld id="{CFF0B573-F330-4454-BB53-5F42C0C311BE}" type="slidenum">
              <a:rPr lang="it-IT" smtClean="0"/>
              <a:t>3</a:t>
            </a:fld>
            <a:endParaRPr lang="it-IT"/>
          </a:p>
        </p:txBody>
      </p:sp>
    </p:spTree>
    <p:extLst>
      <p:ext uri="{BB962C8B-B14F-4D97-AF65-F5344CB8AC3E}">
        <p14:creationId xmlns:p14="http://schemas.microsoft.com/office/powerpoint/2010/main" val="57913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1F650-352D-434E-D557-203E2454B36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34497BB-7E0E-03E2-A6E7-4C4DFC22E1A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8079801-E071-E53D-A9F7-3B4E85851C4D}"/>
              </a:ext>
            </a:extLst>
          </p:cNvPr>
          <p:cNvSpPr>
            <a:spLocks noGrp="1"/>
          </p:cNvSpPr>
          <p:nvPr>
            <p:ph type="body" idx="1"/>
          </p:nvPr>
        </p:nvSpPr>
        <p:spPr/>
        <p:txBody>
          <a:bodyPr/>
          <a:lstStyle/>
          <a:p>
            <a:endParaRPr lang="it-IT"/>
          </a:p>
        </p:txBody>
      </p:sp>
      <p:sp>
        <p:nvSpPr>
          <p:cNvPr id="4" name="Segnaposto intestazione 3">
            <a:extLst>
              <a:ext uri="{FF2B5EF4-FFF2-40B4-BE49-F238E27FC236}">
                <a16:creationId xmlns:a16="http://schemas.microsoft.com/office/drawing/2014/main" id="{B608BB97-30F8-1808-F37E-2F468D0AE46A}"/>
              </a:ext>
            </a:extLst>
          </p:cNvPr>
          <p:cNvSpPr>
            <a:spLocks noGrp="1"/>
          </p:cNvSpPr>
          <p:nvPr>
            <p:ph type="hdr" sz="quarter"/>
          </p:nvPr>
        </p:nvSpPr>
        <p:spPr/>
        <p:txBody>
          <a:bodyPr/>
          <a:lstStyle/>
          <a:p>
            <a:endParaRPr lang="it-IT"/>
          </a:p>
        </p:txBody>
      </p:sp>
      <p:sp>
        <p:nvSpPr>
          <p:cNvPr id="5" name="Segnaposto data 4">
            <a:extLst>
              <a:ext uri="{FF2B5EF4-FFF2-40B4-BE49-F238E27FC236}">
                <a16:creationId xmlns:a16="http://schemas.microsoft.com/office/drawing/2014/main" id="{C27E659D-5B85-DBE1-4378-38C1CA6AA708}"/>
              </a:ext>
            </a:extLst>
          </p:cNvPr>
          <p:cNvSpPr>
            <a:spLocks noGrp="1"/>
          </p:cNvSpPr>
          <p:nvPr>
            <p:ph type="dt" idx="1"/>
          </p:nvPr>
        </p:nvSpPr>
        <p:spPr/>
        <p:txBody>
          <a:bodyPr/>
          <a:lstStyle/>
          <a:p>
            <a:fld id="{3AED0E15-D720-406E-98DD-F8E924E8D1AA}" type="datetime1">
              <a:rPr lang="it-IT" smtClean="0"/>
              <a:t>15/01/2025</a:t>
            </a:fld>
            <a:endParaRPr lang="it-IT"/>
          </a:p>
        </p:txBody>
      </p:sp>
      <p:sp>
        <p:nvSpPr>
          <p:cNvPr id="6" name="Segnaposto piè di pagina 5">
            <a:extLst>
              <a:ext uri="{FF2B5EF4-FFF2-40B4-BE49-F238E27FC236}">
                <a16:creationId xmlns:a16="http://schemas.microsoft.com/office/drawing/2014/main" id="{0B1681CC-C483-8DF5-5C54-552D18423F9E}"/>
              </a:ext>
            </a:extLst>
          </p:cNvPr>
          <p:cNvSpPr>
            <a:spLocks noGrp="1"/>
          </p:cNvSpPr>
          <p:nvPr>
            <p:ph type="ftr" sz="quarter" idx="4"/>
          </p:nvPr>
        </p:nvSpPr>
        <p:spPr/>
        <p:txBody>
          <a:bodyPr/>
          <a:lstStyle/>
          <a:p>
            <a:endParaRPr lang="it-IT"/>
          </a:p>
        </p:txBody>
      </p:sp>
      <p:sp>
        <p:nvSpPr>
          <p:cNvPr id="7" name="Segnaposto numero diapositiva 6">
            <a:extLst>
              <a:ext uri="{FF2B5EF4-FFF2-40B4-BE49-F238E27FC236}">
                <a16:creationId xmlns:a16="http://schemas.microsoft.com/office/drawing/2014/main" id="{1003B2AC-76AD-2365-8A92-F968032C5463}"/>
              </a:ext>
            </a:extLst>
          </p:cNvPr>
          <p:cNvSpPr>
            <a:spLocks noGrp="1"/>
          </p:cNvSpPr>
          <p:nvPr>
            <p:ph type="sldNum" sz="quarter" idx="5"/>
          </p:nvPr>
        </p:nvSpPr>
        <p:spPr/>
        <p:txBody>
          <a:bodyPr/>
          <a:lstStyle/>
          <a:p>
            <a:fld id="{CFF0B573-F330-4454-BB53-5F42C0C311BE}" type="slidenum">
              <a:rPr lang="it-IT" smtClean="0"/>
              <a:t>4</a:t>
            </a:fld>
            <a:endParaRPr lang="it-IT"/>
          </a:p>
        </p:txBody>
      </p:sp>
    </p:spTree>
    <p:extLst>
      <p:ext uri="{BB962C8B-B14F-4D97-AF65-F5344CB8AC3E}">
        <p14:creationId xmlns:p14="http://schemas.microsoft.com/office/powerpoint/2010/main" val="3272684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EC7A5-53EF-68F2-F47C-20AA12A7802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B217D08-B6D4-00C1-EF6A-A9B7C1E1EA6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A0B4E29-34D8-057F-E2D9-01ABF93E96CC}"/>
              </a:ext>
            </a:extLst>
          </p:cNvPr>
          <p:cNvSpPr>
            <a:spLocks noGrp="1"/>
          </p:cNvSpPr>
          <p:nvPr>
            <p:ph type="body" idx="1"/>
          </p:nvPr>
        </p:nvSpPr>
        <p:spPr/>
        <p:txBody>
          <a:bodyPr/>
          <a:lstStyle/>
          <a:p>
            <a:endParaRPr lang="it-IT"/>
          </a:p>
        </p:txBody>
      </p:sp>
      <p:sp>
        <p:nvSpPr>
          <p:cNvPr id="4" name="Segnaposto intestazione 3">
            <a:extLst>
              <a:ext uri="{FF2B5EF4-FFF2-40B4-BE49-F238E27FC236}">
                <a16:creationId xmlns:a16="http://schemas.microsoft.com/office/drawing/2014/main" id="{85EEF3EA-9505-B4B2-CC9C-0EB7BF7E6B0C}"/>
              </a:ext>
            </a:extLst>
          </p:cNvPr>
          <p:cNvSpPr>
            <a:spLocks noGrp="1"/>
          </p:cNvSpPr>
          <p:nvPr>
            <p:ph type="hdr" sz="quarter"/>
          </p:nvPr>
        </p:nvSpPr>
        <p:spPr/>
        <p:txBody>
          <a:bodyPr/>
          <a:lstStyle/>
          <a:p>
            <a:endParaRPr lang="it-IT"/>
          </a:p>
        </p:txBody>
      </p:sp>
      <p:sp>
        <p:nvSpPr>
          <p:cNvPr id="5" name="Segnaposto data 4">
            <a:extLst>
              <a:ext uri="{FF2B5EF4-FFF2-40B4-BE49-F238E27FC236}">
                <a16:creationId xmlns:a16="http://schemas.microsoft.com/office/drawing/2014/main" id="{19B97BFE-96A0-8601-B800-5D0F00B3AC9E}"/>
              </a:ext>
            </a:extLst>
          </p:cNvPr>
          <p:cNvSpPr>
            <a:spLocks noGrp="1"/>
          </p:cNvSpPr>
          <p:nvPr>
            <p:ph type="dt" idx="1"/>
          </p:nvPr>
        </p:nvSpPr>
        <p:spPr/>
        <p:txBody>
          <a:bodyPr/>
          <a:lstStyle/>
          <a:p>
            <a:fld id="{3AED0E15-D720-406E-98DD-F8E924E8D1AA}" type="datetime1">
              <a:rPr lang="it-IT" smtClean="0"/>
              <a:t>15/01/2025</a:t>
            </a:fld>
            <a:endParaRPr lang="it-IT"/>
          </a:p>
        </p:txBody>
      </p:sp>
      <p:sp>
        <p:nvSpPr>
          <p:cNvPr id="6" name="Segnaposto piè di pagina 5">
            <a:extLst>
              <a:ext uri="{FF2B5EF4-FFF2-40B4-BE49-F238E27FC236}">
                <a16:creationId xmlns:a16="http://schemas.microsoft.com/office/drawing/2014/main" id="{F3338F0F-CE56-06F0-4798-8CC4C1AE94BB}"/>
              </a:ext>
            </a:extLst>
          </p:cNvPr>
          <p:cNvSpPr>
            <a:spLocks noGrp="1"/>
          </p:cNvSpPr>
          <p:nvPr>
            <p:ph type="ftr" sz="quarter" idx="4"/>
          </p:nvPr>
        </p:nvSpPr>
        <p:spPr/>
        <p:txBody>
          <a:bodyPr/>
          <a:lstStyle/>
          <a:p>
            <a:endParaRPr lang="it-IT"/>
          </a:p>
        </p:txBody>
      </p:sp>
      <p:sp>
        <p:nvSpPr>
          <p:cNvPr id="7" name="Segnaposto numero diapositiva 6">
            <a:extLst>
              <a:ext uri="{FF2B5EF4-FFF2-40B4-BE49-F238E27FC236}">
                <a16:creationId xmlns:a16="http://schemas.microsoft.com/office/drawing/2014/main" id="{641F773B-CC70-11CF-90F4-6FE351A12CAB}"/>
              </a:ext>
            </a:extLst>
          </p:cNvPr>
          <p:cNvSpPr>
            <a:spLocks noGrp="1"/>
          </p:cNvSpPr>
          <p:nvPr>
            <p:ph type="sldNum" sz="quarter" idx="5"/>
          </p:nvPr>
        </p:nvSpPr>
        <p:spPr/>
        <p:txBody>
          <a:bodyPr/>
          <a:lstStyle/>
          <a:p>
            <a:fld id="{CFF0B573-F330-4454-BB53-5F42C0C311BE}" type="slidenum">
              <a:rPr lang="it-IT" smtClean="0"/>
              <a:t>5</a:t>
            </a:fld>
            <a:endParaRPr lang="it-IT"/>
          </a:p>
        </p:txBody>
      </p:sp>
    </p:spTree>
    <p:extLst>
      <p:ext uri="{BB962C8B-B14F-4D97-AF65-F5344CB8AC3E}">
        <p14:creationId xmlns:p14="http://schemas.microsoft.com/office/powerpoint/2010/main" val="1845481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C5A62-3D3F-B30B-0A95-C7869B083EA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D42516-F869-0774-9DC0-B7DCC918E88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640AF04-F1D0-034C-DCFA-1798B240BF0D}"/>
              </a:ext>
            </a:extLst>
          </p:cNvPr>
          <p:cNvSpPr>
            <a:spLocks noGrp="1"/>
          </p:cNvSpPr>
          <p:nvPr>
            <p:ph type="body" idx="1"/>
          </p:nvPr>
        </p:nvSpPr>
        <p:spPr/>
        <p:txBody>
          <a:bodyPr/>
          <a:lstStyle/>
          <a:p>
            <a:endParaRPr lang="it-IT"/>
          </a:p>
        </p:txBody>
      </p:sp>
      <p:sp>
        <p:nvSpPr>
          <p:cNvPr id="4" name="Segnaposto intestazione 3">
            <a:extLst>
              <a:ext uri="{FF2B5EF4-FFF2-40B4-BE49-F238E27FC236}">
                <a16:creationId xmlns:a16="http://schemas.microsoft.com/office/drawing/2014/main" id="{BFFCE614-C34E-93FF-4E2C-7A354F2C0716}"/>
              </a:ext>
            </a:extLst>
          </p:cNvPr>
          <p:cNvSpPr>
            <a:spLocks noGrp="1"/>
          </p:cNvSpPr>
          <p:nvPr>
            <p:ph type="hdr" sz="quarter"/>
          </p:nvPr>
        </p:nvSpPr>
        <p:spPr/>
        <p:txBody>
          <a:bodyPr/>
          <a:lstStyle/>
          <a:p>
            <a:endParaRPr lang="it-IT"/>
          </a:p>
        </p:txBody>
      </p:sp>
      <p:sp>
        <p:nvSpPr>
          <p:cNvPr id="5" name="Segnaposto data 4">
            <a:extLst>
              <a:ext uri="{FF2B5EF4-FFF2-40B4-BE49-F238E27FC236}">
                <a16:creationId xmlns:a16="http://schemas.microsoft.com/office/drawing/2014/main" id="{FA6255D6-54BC-59C6-5D84-9E5DB08EE1E6}"/>
              </a:ext>
            </a:extLst>
          </p:cNvPr>
          <p:cNvSpPr>
            <a:spLocks noGrp="1"/>
          </p:cNvSpPr>
          <p:nvPr>
            <p:ph type="dt" idx="1"/>
          </p:nvPr>
        </p:nvSpPr>
        <p:spPr/>
        <p:txBody>
          <a:bodyPr/>
          <a:lstStyle/>
          <a:p>
            <a:fld id="{3AED0E15-D720-406E-98DD-F8E924E8D1AA}" type="datetime1">
              <a:rPr lang="it-IT" smtClean="0"/>
              <a:t>15/01/2025</a:t>
            </a:fld>
            <a:endParaRPr lang="it-IT"/>
          </a:p>
        </p:txBody>
      </p:sp>
      <p:sp>
        <p:nvSpPr>
          <p:cNvPr id="6" name="Segnaposto piè di pagina 5">
            <a:extLst>
              <a:ext uri="{FF2B5EF4-FFF2-40B4-BE49-F238E27FC236}">
                <a16:creationId xmlns:a16="http://schemas.microsoft.com/office/drawing/2014/main" id="{198D8D70-7E61-0005-A736-593E07D55B5A}"/>
              </a:ext>
            </a:extLst>
          </p:cNvPr>
          <p:cNvSpPr>
            <a:spLocks noGrp="1"/>
          </p:cNvSpPr>
          <p:nvPr>
            <p:ph type="ftr" sz="quarter" idx="4"/>
          </p:nvPr>
        </p:nvSpPr>
        <p:spPr/>
        <p:txBody>
          <a:bodyPr/>
          <a:lstStyle/>
          <a:p>
            <a:endParaRPr lang="it-IT"/>
          </a:p>
        </p:txBody>
      </p:sp>
      <p:sp>
        <p:nvSpPr>
          <p:cNvPr id="7" name="Segnaposto numero diapositiva 6">
            <a:extLst>
              <a:ext uri="{FF2B5EF4-FFF2-40B4-BE49-F238E27FC236}">
                <a16:creationId xmlns:a16="http://schemas.microsoft.com/office/drawing/2014/main" id="{F21BD616-AB1E-691C-BB12-71EB49453A01}"/>
              </a:ext>
            </a:extLst>
          </p:cNvPr>
          <p:cNvSpPr>
            <a:spLocks noGrp="1"/>
          </p:cNvSpPr>
          <p:nvPr>
            <p:ph type="sldNum" sz="quarter" idx="5"/>
          </p:nvPr>
        </p:nvSpPr>
        <p:spPr/>
        <p:txBody>
          <a:bodyPr/>
          <a:lstStyle/>
          <a:p>
            <a:fld id="{CFF0B573-F330-4454-BB53-5F42C0C311BE}" type="slidenum">
              <a:rPr lang="it-IT" smtClean="0"/>
              <a:t>6</a:t>
            </a:fld>
            <a:endParaRPr lang="it-IT"/>
          </a:p>
        </p:txBody>
      </p:sp>
    </p:spTree>
    <p:extLst>
      <p:ext uri="{BB962C8B-B14F-4D97-AF65-F5344CB8AC3E}">
        <p14:creationId xmlns:p14="http://schemas.microsoft.com/office/powerpoint/2010/main" val="36722021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Elemento grafico 1">
            <a:extLst>
              <a:ext uri="{FF2B5EF4-FFF2-40B4-BE49-F238E27FC236}">
                <a16:creationId xmlns:a16="http://schemas.microsoft.com/office/drawing/2014/main" id="{B9600C85-A8E7-5E8F-9740-1103A38A741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50588" b="12734"/>
          <a:stretch/>
        </p:blipFill>
        <p:spPr bwMode="auto">
          <a:xfrm>
            <a:off x="0" y="2101972"/>
            <a:ext cx="11277600" cy="4192010"/>
          </a:xfrm>
          <a:prstGeom prst="rect">
            <a:avLst/>
          </a:prstGeom>
          <a:ln>
            <a:noFill/>
          </a:ln>
          <a:extLst>
            <a:ext uri="{53640926-AAD7-44D8-BBD7-CCE9431645EC}">
              <a14:shadowObscured xmlns:a14="http://schemas.microsoft.com/office/drawing/2010/main"/>
            </a:ext>
          </a:extLst>
        </p:spPr>
      </p:pic>
      <p:sp>
        <p:nvSpPr>
          <p:cNvPr id="2" name="Title 1">
            <a:extLst>
              <a:ext uri="{FF2B5EF4-FFF2-40B4-BE49-F238E27FC236}">
                <a16:creationId xmlns:a16="http://schemas.microsoft.com/office/drawing/2014/main" id="{80A0A0EF-5B9F-34C9-A143-D52877D5A952}"/>
              </a:ext>
            </a:extLst>
          </p:cNvPr>
          <p:cNvSpPr>
            <a:spLocks noGrp="1"/>
          </p:cNvSpPr>
          <p:nvPr>
            <p:ph type="ctrTitle"/>
          </p:nvPr>
        </p:nvSpPr>
        <p:spPr>
          <a:xfrm>
            <a:off x="2763982" y="2213735"/>
            <a:ext cx="6287655" cy="2430529"/>
          </a:xfrm>
        </p:spPr>
        <p:txBody>
          <a:bodyPr anchor="b"/>
          <a:lstStyle>
            <a:lvl1pPr algn="ctr">
              <a:defRPr sz="6000"/>
            </a:lvl1pPr>
          </a:lstStyle>
          <a:p>
            <a:endParaRPr lang="it-IT"/>
          </a:p>
        </p:txBody>
      </p:sp>
      <p:pic>
        <p:nvPicPr>
          <p:cNvPr id="9" name="Immagine 8">
            <a:extLst>
              <a:ext uri="{FF2B5EF4-FFF2-40B4-BE49-F238E27FC236}">
                <a16:creationId xmlns:a16="http://schemas.microsoft.com/office/drawing/2014/main" id="{379CF111-3EDA-B860-4B36-A077DE338B25}"/>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428018" y="136525"/>
            <a:ext cx="2576945" cy="2370560"/>
          </a:xfrm>
          <a:prstGeom prst="rect">
            <a:avLst/>
          </a:prstGeom>
          <a:noFill/>
          <a:ln>
            <a:noFill/>
          </a:ln>
        </p:spPr>
      </p:pic>
    </p:spTree>
    <p:extLst>
      <p:ext uri="{BB962C8B-B14F-4D97-AF65-F5344CB8AC3E}">
        <p14:creationId xmlns:p14="http://schemas.microsoft.com/office/powerpoint/2010/main" val="257146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2F8B1-98D2-5559-2A74-F727BC64AF69}"/>
              </a:ext>
            </a:extLst>
          </p:cNvPr>
          <p:cNvSpPr>
            <a:spLocks noGrp="1"/>
          </p:cNvSpPr>
          <p:nvPr>
            <p:ph type="title"/>
          </p:nvPr>
        </p:nvSpPr>
        <p:spPr/>
        <p:txBody>
          <a:bodyPr/>
          <a:lstStyle/>
          <a:p>
            <a:r>
              <a:rPr lang="en-US"/>
              <a:t>Click to edit Master title style</a:t>
            </a:r>
            <a:endParaRPr lang="it-IT"/>
          </a:p>
        </p:txBody>
      </p:sp>
      <p:sp>
        <p:nvSpPr>
          <p:cNvPr id="3" name="Vertical Text Placeholder 2">
            <a:extLst>
              <a:ext uri="{FF2B5EF4-FFF2-40B4-BE49-F238E27FC236}">
                <a16:creationId xmlns:a16="http://schemas.microsoft.com/office/drawing/2014/main" id="{07AFB883-2901-D0BE-06FE-C3A4950AD6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Slide Number Placeholder 5">
            <a:extLst>
              <a:ext uri="{FF2B5EF4-FFF2-40B4-BE49-F238E27FC236}">
                <a16:creationId xmlns:a16="http://schemas.microsoft.com/office/drawing/2014/main" id="{8AE055FF-9081-429F-C765-2E508ED8908F}"/>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8" name="Immagine 8">
            <a:extLst>
              <a:ext uri="{FF2B5EF4-FFF2-40B4-BE49-F238E27FC236}">
                <a16:creationId xmlns:a16="http://schemas.microsoft.com/office/drawing/2014/main" id="{EE320118-3269-2F20-3857-32E5E345DDB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4" name="Elemento grafico 1">
            <a:extLst>
              <a:ext uri="{FF2B5EF4-FFF2-40B4-BE49-F238E27FC236}">
                <a16:creationId xmlns:a16="http://schemas.microsoft.com/office/drawing/2014/main" id="{B57D1F54-B187-DB14-4A2F-991CF80A00D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5" name="Ovale 7">
            <a:extLst>
              <a:ext uri="{FF2B5EF4-FFF2-40B4-BE49-F238E27FC236}">
                <a16:creationId xmlns:a16="http://schemas.microsoft.com/office/drawing/2014/main" id="{3469562D-0172-E1A0-B9C5-E4AD6B28C14F}"/>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0257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65565C-2B1F-649A-41E8-620BF8716F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pic>
        <p:nvPicPr>
          <p:cNvPr id="8" name="Immagine 8">
            <a:extLst>
              <a:ext uri="{FF2B5EF4-FFF2-40B4-BE49-F238E27FC236}">
                <a16:creationId xmlns:a16="http://schemas.microsoft.com/office/drawing/2014/main" id="{E99154F1-2290-32CF-1F7D-9056227B6F7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sp>
        <p:nvSpPr>
          <p:cNvPr id="9" name="Slide Number Placeholder 11">
            <a:extLst>
              <a:ext uri="{FF2B5EF4-FFF2-40B4-BE49-F238E27FC236}">
                <a16:creationId xmlns:a16="http://schemas.microsoft.com/office/drawing/2014/main" id="{ADCC308D-1AC3-6FDD-FCE7-7795614CD163}"/>
              </a:ext>
            </a:extLst>
          </p:cNvPr>
          <p:cNvSpPr>
            <a:spLocks noGrp="1"/>
          </p:cNvSpPr>
          <p:nvPr>
            <p:ph type="sldNum" sz="quarter" idx="12"/>
          </p:nvPr>
        </p:nvSpPr>
        <p:spPr>
          <a:xfrm>
            <a:off x="8610600" y="6356350"/>
            <a:ext cx="2743200" cy="365125"/>
          </a:xfrm>
        </p:spPr>
        <p:txBody>
          <a:bodyPr/>
          <a:lstStyle/>
          <a:p>
            <a:fld id="{96E6EB99-3F76-479A-861B-27281A71BA6C}" type="slidenum">
              <a:rPr lang="it-IT" smtClean="0"/>
              <a:t>‹#›</a:t>
            </a:fld>
            <a:endParaRPr lang="it-IT"/>
          </a:p>
        </p:txBody>
      </p:sp>
      <p:sp>
        <p:nvSpPr>
          <p:cNvPr id="11" name="Title 10">
            <a:extLst>
              <a:ext uri="{FF2B5EF4-FFF2-40B4-BE49-F238E27FC236}">
                <a16:creationId xmlns:a16="http://schemas.microsoft.com/office/drawing/2014/main" id="{8315789A-BFD9-6573-A0D5-693FE350BCC7}"/>
              </a:ext>
            </a:extLst>
          </p:cNvPr>
          <p:cNvSpPr>
            <a:spLocks noGrp="1"/>
          </p:cNvSpPr>
          <p:nvPr>
            <p:ph type="title"/>
          </p:nvPr>
        </p:nvSpPr>
        <p:spPr/>
        <p:txBody>
          <a:bodyPr/>
          <a:lstStyle/>
          <a:p>
            <a:r>
              <a:rPr lang="en-US"/>
              <a:t>Click to edit Master title style</a:t>
            </a:r>
            <a:endParaRPr lang="it-IT"/>
          </a:p>
        </p:txBody>
      </p:sp>
      <p:pic>
        <p:nvPicPr>
          <p:cNvPr id="2" name="Elemento grafico 1">
            <a:extLst>
              <a:ext uri="{FF2B5EF4-FFF2-40B4-BE49-F238E27FC236}">
                <a16:creationId xmlns:a16="http://schemas.microsoft.com/office/drawing/2014/main" id="{420E0546-5E16-6186-1485-7E83514780A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4" name="Ovale 7">
            <a:extLst>
              <a:ext uri="{FF2B5EF4-FFF2-40B4-BE49-F238E27FC236}">
                <a16:creationId xmlns:a16="http://schemas.microsoft.com/office/drawing/2014/main" id="{6B1C3E0A-2851-310D-3714-E98937154333}"/>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81145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50453-9EFB-821C-EB3D-CFA8890264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t-IT"/>
          </a:p>
        </p:txBody>
      </p:sp>
      <p:sp>
        <p:nvSpPr>
          <p:cNvPr id="3" name="Text Placeholder 2">
            <a:extLst>
              <a:ext uri="{FF2B5EF4-FFF2-40B4-BE49-F238E27FC236}">
                <a16:creationId xmlns:a16="http://schemas.microsoft.com/office/drawing/2014/main" id="{64183093-8BE7-ED67-7763-F849F34046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C1BAE2F5-3AC8-9C61-3922-4CB4B76C0A66}"/>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8" name="Immagine 8">
            <a:extLst>
              <a:ext uri="{FF2B5EF4-FFF2-40B4-BE49-F238E27FC236}">
                <a16:creationId xmlns:a16="http://schemas.microsoft.com/office/drawing/2014/main" id="{0457C3FE-295C-AB90-AD2C-8DA8B847C32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4" name="Elemento grafico 1">
            <a:extLst>
              <a:ext uri="{FF2B5EF4-FFF2-40B4-BE49-F238E27FC236}">
                <a16:creationId xmlns:a16="http://schemas.microsoft.com/office/drawing/2014/main" id="{16059B49-7F16-B7BF-5E78-26D4009D1B4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5" name="Ovale 7">
            <a:extLst>
              <a:ext uri="{FF2B5EF4-FFF2-40B4-BE49-F238E27FC236}">
                <a16:creationId xmlns:a16="http://schemas.microsoft.com/office/drawing/2014/main" id="{E4842AED-FE51-1896-FE89-B92979A37DDE}"/>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74317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088D4-7E4D-5BF5-0A2C-F7C1B150FCF3}"/>
              </a:ext>
            </a:extLst>
          </p:cNvPr>
          <p:cNvSpPr>
            <a:spLocks noGrp="1"/>
          </p:cNvSpPr>
          <p:nvPr>
            <p:ph type="title"/>
          </p:nvPr>
        </p:nvSpPr>
        <p:spPr/>
        <p:txBody>
          <a:bodyPr/>
          <a:lstStyle/>
          <a:p>
            <a:r>
              <a:rPr lang="en-US"/>
              <a:t>Click to edit Master title style</a:t>
            </a:r>
            <a:endParaRPr lang="it-IT"/>
          </a:p>
        </p:txBody>
      </p:sp>
      <p:sp>
        <p:nvSpPr>
          <p:cNvPr id="3" name="Content Placeholder 2">
            <a:extLst>
              <a:ext uri="{FF2B5EF4-FFF2-40B4-BE49-F238E27FC236}">
                <a16:creationId xmlns:a16="http://schemas.microsoft.com/office/drawing/2014/main" id="{B6E9A048-91AA-EA5C-9162-16A9B65491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Content Placeholder 3">
            <a:extLst>
              <a:ext uri="{FF2B5EF4-FFF2-40B4-BE49-F238E27FC236}">
                <a16:creationId xmlns:a16="http://schemas.microsoft.com/office/drawing/2014/main" id="{9A4D3AEE-489F-2783-51A1-84B5B5706C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Slide Number Placeholder 6">
            <a:extLst>
              <a:ext uri="{FF2B5EF4-FFF2-40B4-BE49-F238E27FC236}">
                <a16:creationId xmlns:a16="http://schemas.microsoft.com/office/drawing/2014/main" id="{44EF1358-E75C-0EFB-E82F-B66FF39EDD99}"/>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9" name="Immagine 8">
            <a:extLst>
              <a:ext uri="{FF2B5EF4-FFF2-40B4-BE49-F238E27FC236}">
                <a16:creationId xmlns:a16="http://schemas.microsoft.com/office/drawing/2014/main" id="{5D540548-F52D-F652-959D-906959C6D4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5" name="Elemento grafico 1">
            <a:extLst>
              <a:ext uri="{FF2B5EF4-FFF2-40B4-BE49-F238E27FC236}">
                <a16:creationId xmlns:a16="http://schemas.microsoft.com/office/drawing/2014/main" id="{2FCC0150-CF5E-74CC-859B-212C227F69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6" name="Ovale 7">
            <a:extLst>
              <a:ext uri="{FF2B5EF4-FFF2-40B4-BE49-F238E27FC236}">
                <a16:creationId xmlns:a16="http://schemas.microsoft.com/office/drawing/2014/main" id="{50416AD2-D497-46C1-1129-DDCCE3027713}"/>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7122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78676-18AF-8F75-4210-2A10D82C862A}"/>
              </a:ext>
            </a:extLst>
          </p:cNvPr>
          <p:cNvSpPr>
            <a:spLocks noGrp="1"/>
          </p:cNvSpPr>
          <p:nvPr>
            <p:ph type="title"/>
          </p:nvPr>
        </p:nvSpPr>
        <p:spPr>
          <a:xfrm>
            <a:off x="839788" y="365125"/>
            <a:ext cx="10515600" cy="1325563"/>
          </a:xfrm>
        </p:spPr>
        <p:txBody>
          <a:bodyPr/>
          <a:lstStyle/>
          <a:p>
            <a:r>
              <a:rPr lang="en-US"/>
              <a:t>Click to edit Master title style</a:t>
            </a:r>
            <a:endParaRPr lang="it-IT"/>
          </a:p>
        </p:txBody>
      </p:sp>
      <p:sp>
        <p:nvSpPr>
          <p:cNvPr id="3" name="Text Placeholder 2">
            <a:extLst>
              <a:ext uri="{FF2B5EF4-FFF2-40B4-BE49-F238E27FC236}">
                <a16:creationId xmlns:a16="http://schemas.microsoft.com/office/drawing/2014/main" id="{F19634F1-41C3-E5FB-32B1-FDEAA90BB1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7DEF4-A8A7-10EB-7E0E-DEE19B403A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Text Placeholder 4">
            <a:extLst>
              <a:ext uri="{FF2B5EF4-FFF2-40B4-BE49-F238E27FC236}">
                <a16:creationId xmlns:a16="http://schemas.microsoft.com/office/drawing/2014/main" id="{550D54A6-C093-6769-A4BB-298D43076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65D8A-B753-7AA1-A2CB-0F8EC6CEE8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9" name="Slide Number Placeholder 8">
            <a:extLst>
              <a:ext uri="{FF2B5EF4-FFF2-40B4-BE49-F238E27FC236}">
                <a16:creationId xmlns:a16="http://schemas.microsoft.com/office/drawing/2014/main" id="{0050C44E-1807-D70C-A300-AED5BC618F0D}"/>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11" name="Immagine 8">
            <a:extLst>
              <a:ext uri="{FF2B5EF4-FFF2-40B4-BE49-F238E27FC236}">
                <a16:creationId xmlns:a16="http://schemas.microsoft.com/office/drawing/2014/main" id="{0C3FEC49-D067-AE7B-F4E9-37A46F4EE90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7" name="Elemento grafico 1">
            <a:extLst>
              <a:ext uri="{FF2B5EF4-FFF2-40B4-BE49-F238E27FC236}">
                <a16:creationId xmlns:a16="http://schemas.microsoft.com/office/drawing/2014/main" id="{AE7C1F3C-A736-3561-10C8-FF06797B7E1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8" name="Ovale 7">
            <a:extLst>
              <a:ext uri="{FF2B5EF4-FFF2-40B4-BE49-F238E27FC236}">
                <a16:creationId xmlns:a16="http://schemas.microsoft.com/office/drawing/2014/main" id="{580D64C6-6247-4811-7A48-9E1E99665261}"/>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02391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AF975-52FE-D410-D488-51AD5E92F466}"/>
              </a:ext>
            </a:extLst>
          </p:cNvPr>
          <p:cNvSpPr>
            <a:spLocks noGrp="1"/>
          </p:cNvSpPr>
          <p:nvPr>
            <p:ph type="title"/>
          </p:nvPr>
        </p:nvSpPr>
        <p:spPr/>
        <p:txBody>
          <a:bodyPr/>
          <a:lstStyle/>
          <a:p>
            <a:r>
              <a:rPr lang="en-US"/>
              <a:t>Click to edit Master title style</a:t>
            </a:r>
            <a:endParaRPr lang="it-IT"/>
          </a:p>
        </p:txBody>
      </p:sp>
      <p:sp>
        <p:nvSpPr>
          <p:cNvPr id="5" name="Slide Number Placeholder 4">
            <a:extLst>
              <a:ext uri="{FF2B5EF4-FFF2-40B4-BE49-F238E27FC236}">
                <a16:creationId xmlns:a16="http://schemas.microsoft.com/office/drawing/2014/main" id="{9A0B0528-10C7-F08C-CD29-7BA7A8078786}"/>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7" name="Immagine 8">
            <a:extLst>
              <a:ext uri="{FF2B5EF4-FFF2-40B4-BE49-F238E27FC236}">
                <a16:creationId xmlns:a16="http://schemas.microsoft.com/office/drawing/2014/main" id="{3393A95D-3DD2-00FC-0ED3-11FCF9A6EEE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3" name="Elemento grafico 1">
            <a:extLst>
              <a:ext uri="{FF2B5EF4-FFF2-40B4-BE49-F238E27FC236}">
                <a16:creationId xmlns:a16="http://schemas.microsoft.com/office/drawing/2014/main" id="{EAFC451B-BE99-95BC-B641-ACDFB3950DE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4" name="Ovale 7">
            <a:extLst>
              <a:ext uri="{FF2B5EF4-FFF2-40B4-BE49-F238E27FC236}">
                <a16:creationId xmlns:a16="http://schemas.microsoft.com/office/drawing/2014/main" id="{F0DBB398-046E-5A94-E782-A517A18018C7}"/>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48717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2E97561-A7C8-15FB-3276-64DE94D89303}"/>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6" name="Immagine 8">
            <a:extLst>
              <a:ext uri="{FF2B5EF4-FFF2-40B4-BE49-F238E27FC236}">
                <a16:creationId xmlns:a16="http://schemas.microsoft.com/office/drawing/2014/main" id="{CFC82F69-0641-8078-746F-24D05150AC8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2" name="Elemento grafico 1">
            <a:extLst>
              <a:ext uri="{FF2B5EF4-FFF2-40B4-BE49-F238E27FC236}">
                <a16:creationId xmlns:a16="http://schemas.microsoft.com/office/drawing/2014/main" id="{ED00B9F2-C09C-C06D-91FA-AAB33002855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3" name="Ovale 7">
            <a:extLst>
              <a:ext uri="{FF2B5EF4-FFF2-40B4-BE49-F238E27FC236}">
                <a16:creationId xmlns:a16="http://schemas.microsoft.com/office/drawing/2014/main" id="{21C9FFEF-AE22-5A43-010A-B141CD30526B}"/>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2430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E3529-A7A0-2348-2A17-890B3CBB87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t-IT"/>
          </a:p>
        </p:txBody>
      </p:sp>
      <p:sp>
        <p:nvSpPr>
          <p:cNvPr id="3" name="Content Placeholder 2">
            <a:extLst>
              <a:ext uri="{FF2B5EF4-FFF2-40B4-BE49-F238E27FC236}">
                <a16:creationId xmlns:a16="http://schemas.microsoft.com/office/drawing/2014/main" id="{15AA6FF4-C5C7-3168-5E66-9CFB38F10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Text Placeholder 3">
            <a:extLst>
              <a:ext uri="{FF2B5EF4-FFF2-40B4-BE49-F238E27FC236}">
                <a16:creationId xmlns:a16="http://schemas.microsoft.com/office/drawing/2014/main" id="{DF22E6ED-82D1-5372-8FD1-DF379EB5D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10783BA5-CD73-6994-F84F-92DC63FF65ED}"/>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9" name="Immagine 8">
            <a:extLst>
              <a:ext uri="{FF2B5EF4-FFF2-40B4-BE49-F238E27FC236}">
                <a16:creationId xmlns:a16="http://schemas.microsoft.com/office/drawing/2014/main" id="{FCB5D34B-6544-880D-E92F-01C12AC2F10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5" name="Elemento grafico 1">
            <a:extLst>
              <a:ext uri="{FF2B5EF4-FFF2-40B4-BE49-F238E27FC236}">
                <a16:creationId xmlns:a16="http://schemas.microsoft.com/office/drawing/2014/main" id="{94A5D3B5-D21F-4C58-B4B7-D11BD58DB07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6" name="Ovale 7">
            <a:extLst>
              <a:ext uri="{FF2B5EF4-FFF2-40B4-BE49-F238E27FC236}">
                <a16:creationId xmlns:a16="http://schemas.microsoft.com/office/drawing/2014/main" id="{9183CC67-2B4C-BBC4-B465-87E62FA0331A}"/>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4695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B64E1-4FDA-F3B4-530B-4CBF27ACD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t-IT"/>
          </a:p>
        </p:txBody>
      </p:sp>
      <p:sp>
        <p:nvSpPr>
          <p:cNvPr id="3" name="Picture Placeholder 2">
            <a:extLst>
              <a:ext uri="{FF2B5EF4-FFF2-40B4-BE49-F238E27FC236}">
                <a16:creationId xmlns:a16="http://schemas.microsoft.com/office/drawing/2014/main" id="{B9C9CE97-6591-6B7E-DC04-57F25FB048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a:extLst>
              <a:ext uri="{FF2B5EF4-FFF2-40B4-BE49-F238E27FC236}">
                <a16:creationId xmlns:a16="http://schemas.microsoft.com/office/drawing/2014/main" id="{F0717F38-D5A4-DB03-E881-40A752F379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681DF64C-25BB-EF3C-CFD6-5637BAE71443}"/>
              </a:ext>
            </a:extLst>
          </p:cNvPr>
          <p:cNvSpPr>
            <a:spLocks noGrp="1"/>
          </p:cNvSpPr>
          <p:nvPr>
            <p:ph type="sldNum" sz="quarter" idx="12"/>
          </p:nvPr>
        </p:nvSpPr>
        <p:spPr/>
        <p:txBody>
          <a:bodyPr/>
          <a:lstStyle/>
          <a:p>
            <a:fld id="{96E6EB99-3F76-479A-861B-27281A71BA6C}" type="slidenum">
              <a:rPr lang="it-IT" smtClean="0"/>
              <a:t>‹#›</a:t>
            </a:fld>
            <a:endParaRPr lang="it-IT"/>
          </a:p>
        </p:txBody>
      </p:sp>
      <p:pic>
        <p:nvPicPr>
          <p:cNvPr id="9" name="Immagine 8">
            <a:extLst>
              <a:ext uri="{FF2B5EF4-FFF2-40B4-BE49-F238E27FC236}">
                <a16:creationId xmlns:a16="http://schemas.microsoft.com/office/drawing/2014/main" id="{8CAEA44F-A34B-E486-53E5-B1A9AD6B59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73329" y="275431"/>
            <a:ext cx="1341582" cy="1234136"/>
          </a:xfrm>
          <a:prstGeom prst="rect">
            <a:avLst/>
          </a:prstGeom>
          <a:noFill/>
          <a:ln>
            <a:noFill/>
          </a:ln>
        </p:spPr>
      </p:pic>
      <p:pic>
        <p:nvPicPr>
          <p:cNvPr id="5" name="Elemento grafico 1">
            <a:extLst>
              <a:ext uri="{FF2B5EF4-FFF2-40B4-BE49-F238E27FC236}">
                <a16:creationId xmlns:a16="http://schemas.microsoft.com/office/drawing/2014/main" id="{7C84BCF6-73B8-00B9-7EEF-E0204831131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6060973"/>
            <a:ext cx="12192001" cy="955878"/>
          </a:xfrm>
          <a:prstGeom prst="rect">
            <a:avLst/>
          </a:prstGeom>
        </p:spPr>
      </p:pic>
      <p:sp>
        <p:nvSpPr>
          <p:cNvPr id="6" name="Ovale 7">
            <a:extLst>
              <a:ext uri="{FF2B5EF4-FFF2-40B4-BE49-F238E27FC236}">
                <a16:creationId xmlns:a16="http://schemas.microsoft.com/office/drawing/2014/main" id="{C6C7FA7D-F980-F46A-84F7-DE3CAEC569A9}"/>
              </a:ext>
            </a:extLst>
          </p:cNvPr>
          <p:cNvSpPr>
            <a:spLocks noChangeArrowheads="1"/>
          </p:cNvSpPr>
          <p:nvPr userDrawn="1"/>
        </p:nvSpPr>
        <p:spPr bwMode="auto">
          <a:xfrm rot="10800000" flipH="1">
            <a:off x="10902229" y="6239770"/>
            <a:ext cx="561975" cy="561340"/>
          </a:xfrm>
          <a:prstGeom prst="ellipse">
            <a:avLst/>
          </a:prstGeom>
          <a:noFill/>
          <a:ln w="12700">
            <a:solidFill>
              <a:srgbClr val="003399"/>
            </a:solidFill>
            <a:round/>
            <a:headEnd/>
            <a:tailEnd/>
          </a:ln>
        </p:spPr>
        <p:txBody>
          <a:bodyPr rot="0" vert="horz" wrap="square" lIns="91440" tIns="0" rIns="91440" bIns="0" anchor="ctr" anchorCtr="0" upright="1">
            <a:noAutofit/>
          </a:bodyPr>
          <a:lstStyle/>
          <a:p>
            <a:pPr marL="36195" marR="0">
              <a:spcBef>
                <a:spcPts val="0"/>
              </a:spcBef>
              <a:spcAft>
                <a:spcPts val="0"/>
              </a:spcAft>
              <a:tabLst>
                <a:tab pos="3060065" algn="ctr"/>
                <a:tab pos="6120130" algn="r"/>
              </a:tabLst>
            </a:pPr>
            <a:endParaRPr lang="it-IT"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67000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F6B601-F766-8280-DBDF-CEE8610FA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t-IT"/>
          </a:p>
        </p:txBody>
      </p:sp>
      <p:sp>
        <p:nvSpPr>
          <p:cNvPr id="3" name="Text Placeholder 2">
            <a:extLst>
              <a:ext uri="{FF2B5EF4-FFF2-40B4-BE49-F238E27FC236}">
                <a16:creationId xmlns:a16="http://schemas.microsoft.com/office/drawing/2014/main" id="{1E7E0F57-22B3-BBF8-3E57-71AA72ACE2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6BF8AF73-B056-1A47-59A9-8C5D937F9D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E6EB99-3F76-479A-861B-27281A71BA6C}" type="slidenum">
              <a:rPr lang="it-IT" smtClean="0"/>
              <a:t>‹#›</a:t>
            </a:fld>
            <a:endParaRPr lang="it-IT"/>
          </a:p>
        </p:txBody>
      </p:sp>
    </p:spTree>
    <p:extLst>
      <p:ext uri="{BB962C8B-B14F-4D97-AF65-F5344CB8AC3E}">
        <p14:creationId xmlns:p14="http://schemas.microsoft.com/office/powerpoint/2010/main" val="1909135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microsoft.com/office/2014/relationships/chartEx" Target="../charts/chartEx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BFB512-5ED0-898B-8CAB-EE6466C8D701}"/>
              </a:ext>
            </a:extLst>
          </p:cNvPr>
          <p:cNvSpPr txBox="1"/>
          <p:nvPr/>
        </p:nvSpPr>
        <p:spPr>
          <a:xfrm>
            <a:off x="3267046" y="5617190"/>
            <a:ext cx="6969953" cy="369332"/>
          </a:xfrm>
          <a:prstGeom prst="rect">
            <a:avLst/>
          </a:prstGeom>
          <a:noFill/>
        </p:spPr>
        <p:txBody>
          <a:bodyPr wrap="square" rtlCol="0">
            <a:spAutoFit/>
          </a:bodyPr>
          <a:lstStyle/>
          <a:p>
            <a:pPr algn="ctr"/>
            <a:r>
              <a:rPr lang="en-US" dirty="0">
                <a:solidFill>
                  <a:schemeClr val="tx2">
                    <a:lumMod val="90000"/>
                    <a:lumOff val="10000"/>
                  </a:schemeClr>
                </a:solidFill>
              </a:rPr>
              <a:t>Wednesday 15 January 2025 | I</a:t>
            </a:r>
            <a:r>
              <a:rPr lang="it-IT" dirty="0">
                <a:solidFill>
                  <a:schemeClr val="tx2">
                    <a:lumMod val="90000"/>
                    <a:lumOff val="10000"/>
                  </a:schemeClr>
                </a:solidFill>
              </a:rPr>
              <a:t>-</a:t>
            </a:r>
            <a:r>
              <a:rPr lang="it-IT" dirty="0" err="1">
                <a:solidFill>
                  <a:schemeClr val="tx2">
                    <a:lumMod val="90000"/>
                    <a:lumOff val="10000"/>
                  </a:schemeClr>
                </a:solidFill>
              </a:rPr>
              <a:t>Com</a:t>
            </a:r>
            <a:r>
              <a:rPr lang="it-IT" dirty="0">
                <a:solidFill>
                  <a:schemeClr val="tx2">
                    <a:lumMod val="90000"/>
                    <a:lumOff val="10000"/>
                  </a:schemeClr>
                </a:solidFill>
              </a:rPr>
              <a:t> </a:t>
            </a:r>
            <a:r>
              <a:rPr lang="it-IT" dirty="0" err="1">
                <a:solidFill>
                  <a:schemeClr val="tx2">
                    <a:lumMod val="90000"/>
                    <a:lumOff val="10000"/>
                  </a:schemeClr>
                </a:solidFill>
              </a:rPr>
              <a:t>Premises</a:t>
            </a:r>
            <a:r>
              <a:rPr lang="it-IT" dirty="0">
                <a:solidFill>
                  <a:schemeClr val="tx2">
                    <a:lumMod val="90000"/>
                    <a:lumOff val="10000"/>
                  </a:schemeClr>
                </a:solidFill>
              </a:rPr>
              <a:t> in </a:t>
            </a:r>
            <a:r>
              <a:rPr lang="it-IT" dirty="0" err="1">
                <a:solidFill>
                  <a:schemeClr val="tx2">
                    <a:lumMod val="90000"/>
                    <a:lumOff val="10000"/>
                  </a:schemeClr>
                </a:solidFill>
              </a:rPr>
              <a:t>Brussels</a:t>
            </a:r>
            <a:r>
              <a:rPr lang="it-IT" dirty="0">
                <a:solidFill>
                  <a:schemeClr val="tx2">
                    <a:lumMod val="90000"/>
                    <a:lumOff val="10000"/>
                  </a:schemeClr>
                </a:solidFill>
              </a:rPr>
              <a:t> </a:t>
            </a:r>
          </a:p>
        </p:txBody>
      </p:sp>
      <p:sp>
        <p:nvSpPr>
          <p:cNvPr id="6" name="TextBox 5">
            <a:extLst>
              <a:ext uri="{FF2B5EF4-FFF2-40B4-BE49-F238E27FC236}">
                <a16:creationId xmlns:a16="http://schemas.microsoft.com/office/drawing/2014/main" id="{91EFAD6D-A574-17BE-7912-6FB4B6EB3DE5}"/>
              </a:ext>
            </a:extLst>
          </p:cNvPr>
          <p:cNvSpPr txBox="1"/>
          <p:nvPr/>
        </p:nvSpPr>
        <p:spPr>
          <a:xfrm>
            <a:off x="3923071" y="2960950"/>
            <a:ext cx="5657905" cy="2862322"/>
          </a:xfrm>
          <a:prstGeom prst="rect">
            <a:avLst/>
          </a:prstGeom>
          <a:noFill/>
        </p:spPr>
        <p:txBody>
          <a:bodyPr wrap="square" rtlCol="0">
            <a:spAutoFit/>
          </a:bodyPr>
          <a:lstStyle/>
          <a:p>
            <a:pPr algn="ctr"/>
            <a:r>
              <a:rPr lang="en-US" sz="3600" dirty="0">
                <a:solidFill>
                  <a:schemeClr val="bg1"/>
                </a:solidFill>
              </a:rPr>
              <a:t>ACCELERATING 5G TAKE-UP:</a:t>
            </a:r>
          </a:p>
          <a:p>
            <a:pPr algn="ctr"/>
            <a:r>
              <a:rPr lang="en-US" sz="3600" dirty="0">
                <a:solidFill>
                  <a:schemeClr val="bg1"/>
                </a:solidFill>
              </a:rPr>
              <a:t>Bridging the EU’s Digital Gap </a:t>
            </a:r>
          </a:p>
          <a:p>
            <a:pPr algn="ctr"/>
            <a:r>
              <a:rPr lang="en-US" sz="3600" dirty="0">
                <a:solidFill>
                  <a:schemeClr val="bg1"/>
                </a:solidFill>
              </a:rPr>
              <a:t>with US and China</a:t>
            </a:r>
          </a:p>
        </p:txBody>
      </p:sp>
      <p:sp>
        <p:nvSpPr>
          <p:cNvPr id="7" name="TextBox 6">
            <a:extLst>
              <a:ext uri="{FF2B5EF4-FFF2-40B4-BE49-F238E27FC236}">
                <a16:creationId xmlns:a16="http://schemas.microsoft.com/office/drawing/2014/main" id="{C89D97D6-D883-D3FF-77EB-EFC3A487F662}"/>
              </a:ext>
            </a:extLst>
          </p:cNvPr>
          <p:cNvSpPr txBox="1"/>
          <p:nvPr/>
        </p:nvSpPr>
        <p:spPr>
          <a:xfrm>
            <a:off x="3844413" y="1678996"/>
            <a:ext cx="4994787" cy="923330"/>
          </a:xfrm>
          <a:prstGeom prst="rect">
            <a:avLst/>
          </a:prstGeom>
          <a:noFill/>
        </p:spPr>
        <p:txBody>
          <a:bodyPr wrap="square" rtlCol="0">
            <a:spAutoFit/>
          </a:bodyPr>
          <a:lstStyle/>
          <a:p>
            <a:pPr algn="ctr"/>
            <a:r>
              <a:rPr lang="en-US" sz="3600">
                <a:solidFill>
                  <a:schemeClr val="tx2">
                    <a:lumMod val="90000"/>
                    <a:lumOff val="10000"/>
                  </a:schemeClr>
                </a:solidFill>
              </a:rPr>
              <a:t>FORESIGHT TALK </a:t>
            </a:r>
          </a:p>
          <a:p>
            <a:endParaRPr lang="it-IT"/>
          </a:p>
        </p:txBody>
      </p:sp>
    </p:spTree>
    <p:extLst>
      <p:ext uri="{BB962C8B-B14F-4D97-AF65-F5344CB8AC3E}">
        <p14:creationId xmlns:p14="http://schemas.microsoft.com/office/powerpoint/2010/main" val="372904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163ED-EB92-0013-DAD0-D5D81310FF80}"/>
              </a:ext>
            </a:extLst>
          </p:cNvPr>
          <p:cNvSpPr>
            <a:spLocks noGrp="1"/>
          </p:cNvSpPr>
          <p:nvPr>
            <p:ph type="title"/>
          </p:nvPr>
        </p:nvSpPr>
        <p:spPr>
          <a:xfrm>
            <a:off x="90053" y="-204154"/>
            <a:ext cx="10515600" cy="1325563"/>
          </a:xfrm>
        </p:spPr>
        <p:txBody>
          <a:bodyPr/>
          <a:lstStyle/>
          <a:p>
            <a:r>
              <a:rPr lang="it-IT" b="1" i="1" dirty="0">
                <a:solidFill>
                  <a:schemeClr val="tx2">
                    <a:lumMod val="90000"/>
                    <a:lumOff val="10000"/>
                  </a:schemeClr>
                </a:solidFill>
              </a:rPr>
              <a:t>5G benefits for the economy</a:t>
            </a:r>
          </a:p>
        </p:txBody>
      </p:sp>
      <p:sp>
        <p:nvSpPr>
          <p:cNvPr id="6" name="Slide Number Placeholder 5">
            <a:extLst>
              <a:ext uri="{FF2B5EF4-FFF2-40B4-BE49-F238E27FC236}">
                <a16:creationId xmlns:a16="http://schemas.microsoft.com/office/drawing/2014/main" id="{CE0B1FF1-A4E3-7E0A-E9C6-ECC2811A4D30}"/>
              </a:ext>
            </a:extLst>
          </p:cNvPr>
          <p:cNvSpPr>
            <a:spLocks noGrp="1"/>
          </p:cNvSpPr>
          <p:nvPr>
            <p:ph type="sldNum" sz="quarter" idx="12"/>
          </p:nvPr>
        </p:nvSpPr>
        <p:spPr>
          <a:xfrm>
            <a:off x="8610600" y="6356350"/>
            <a:ext cx="2743200" cy="365125"/>
          </a:xfrm>
        </p:spPr>
        <p:txBody>
          <a:bodyPr/>
          <a:lstStyle/>
          <a:p>
            <a:fld id="{96E6EB99-3F76-479A-861B-27281A71BA6C}" type="slidenum">
              <a:rPr lang="it-IT" smtClean="0"/>
              <a:t>2</a:t>
            </a:fld>
            <a:endParaRPr lang="it-IT"/>
          </a:p>
        </p:txBody>
      </p:sp>
      <p:sp>
        <p:nvSpPr>
          <p:cNvPr id="4" name="CasellaDiTesto 3">
            <a:extLst>
              <a:ext uri="{FF2B5EF4-FFF2-40B4-BE49-F238E27FC236}">
                <a16:creationId xmlns:a16="http://schemas.microsoft.com/office/drawing/2014/main" id="{7DCD6259-C0B7-5035-5A65-787DD16AECA2}"/>
              </a:ext>
            </a:extLst>
          </p:cNvPr>
          <p:cNvSpPr txBox="1"/>
          <p:nvPr/>
        </p:nvSpPr>
        <p:spPr>
          <a:xfrm>
            <a:off x="90053" y="6110129"/>
            <a:ext cx="8248402" cy="246221"/>
          </a:xfrm>
          <a:prstGeom prst="rect">
            <a:avLst/>
          </a:prstGeom>
          <a:noFill/>
        </p:spPr>
        <p:txBody>
          <a:bodyPr wrap="square">
            <a:spAutoFit/>
          </a:bodyPr>
          <a:lstStyle/>
          <a:p>
            <a:r>
              <a:rPr lang="en-US" sz="1000" dirty="0"/>
              <a:t>Source: GSMA, The Mobile Economy 2024  </a:t>
            </a:r>
            <a:endParaRPr lang="it-IT" sz="1000" dirty="0"/>
          </a:p>
        </p:txBody>
      </p:sp>
      <p:sp>
        <p:nvSpPr>
          <p:cNvPr id="10" name="CasellaDiTesto 9">
            <a:extLst>
              <a:ext uri="{FF2B5EF4-FFF2-40B4-BE49-F238E27FC236}">
                <a16:creationId xmlns:a16="http://schemas.microsoft.com/office/drawing/2014/main" id="{CFDFB423-A80C-D69C-1FF8-FB7F9C31ABD2}"/>
              </a:ext>
            </a:extLst>
          </p:cNvPr>
          <p:cNvSpPr txBox="1"/>
          <p:nvPr/>
        </p:nvSpPr>
        <p:spPr>
          <a:xfrm>
            <a:off x="7242048" y="1508450"/>
            <a:ext cx="4548899" cy="4524315"/>
          </a:xfrm>
          <a:prstGeom prst="rect">
            <a:avLst/>
          </a:prstGeom>
          <a:noFill/>
        </p:spPr>
        <p:txBody>
          <a:bodyPr wrap="square">
            <a:spAutoFit/>
          </a:bodyPr>
          <a:lstStyle/>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Arial" panose="020B0604020202020204" pitchFamily="34" charset="0"/>
              </a:rPr>
              <a:t>T</a:t>
            </a:r>
            <a:r>
              <a:rPr lang="en-GB" sz="1800" dirty="0">
                <a:effectLst/>
                <a:latin typeface="Calibri" panose="020F0502020204030204" pitchFamily="34" charset="0"/>
                <a:ea typeface="Calibri" panose="020F0502020204030204" pitchFamily="34" charset="0"/>
                <a:cs typeface="Arial" panose="020B0604020202020204" pitchFamily="34" charset="0"/>
              </a:rPr>
              <a:t>he latest data from GSMA indicates that </a:t>
            </a:r>
            <a:r>
              <a:rPr lang="en-GB" sz="1800" b="1" dirty="0">
                <a:effectLst/>
                <a:latin typeface="Calibri" panose="020F0502020204030204" pitchFamily="34" charset="0"/>
                <a:ea typeface="Calibri" panose="020F0502020204030204" pitchFamily="34" charset="0"/>
                <a:cs typeface="Arial" panose="020B0604020202020204" pitchFamily="34" charset="0"/>
              </a:rPr>
              <a:t>5G is expected to positively impact the global economy by over $930 billion in 2030</a:t>
            </a:r>
            <a:r>
              <a:rPr lang="en-GB" sz="1800" dirty="0">
                <a:effectLst/>
                <a:latin typeface="Calibri" panose="020F0502020204030204" pitchFamily="34" charset="0"/>
                <a:ea typeface="Calibri" panose="020F0502020204030204" pitchFamily="34" charset="0"/>
                <a:cs typeface="Arial" panose="020B0604020202020204" pitchFamily="34" charset="0"/>
              </a:rPr>
              <a:t>, with benefits spanning all economic sectors. However, it is worth noting that </a:t>
            </a:r>
            <a:r>
              <a:rPr lang="en-GB" sz="1800" b="1" dirty="0">
                <a:effectLst/>
                <a:latin typeface="Calibri" panose="020F0502020204030204" pitchFamily="34" charset="0"/>
                <a:ea typeface="Calibri" panose="020F0502020204030204" pitchFamily="34" charset="0"/>
                <a:cs typeface="Arial" panose="020B0604020202020204" pitchFamily="34" charset="0"/>
              </a:rPr>
              <a:t>some industries will draw greater benefits than others, reflecting their better capacity to incorporate 5G use cases into their business models</a:t>
            </a:r>
          </a:p>
          <a:p>
            <a:pPr marL="285750" indent="-285750">
              <a:buFont typeface="Arial" panose="020B0604020202020204" pitchFamily="34" charset="0"/>
              <a:buChar char="•"/>
            </a:pPr>
            <a:endParaRPr lang="en-GB" b="1" dirty="0">
              <a:latin typeface="Calibri" panose="020F050202020403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Arial" panose="020B0604020202020204" pitchFamily="34" charset="0"/>
              </a:rPr>
              <a:t>In </a:t>
            </a:r>
            <a:r>
              <a:rPr lang="en-US" sz="1800" b="1" dirty="0">
                <a:effectLst/>
                <a:latin typeface="Calibri" panose="020F0502020204030204" pitchFamily="34" charset="0"/>
                <a:ea typeface="Calibri" panose="020F0502020204030204" pitchFamily="34" charset="0"/>
                <a:cs typeface="Arial" panose="020B0604020202020204" pitchFamily="34" charset="0"/>
              </a:rPr>
              <a:t>2023</a:t>
            </a:r>
            <a:r>
              <a:rPr lang="en-US" sz="1800" dirty="0">
                <a:effectLst/>
                <a:latin typeface="Calibri" panose="020F0502020204030204" pitchFamily="34" charset="0"/>
                <a:ea typeface="Calibri" panose="020F0502020204030204" pitchFamily="34" charset="0"/>
                <a:cs typeface="Arial" panose="020B0604020202020204" pitchFamily="34" charset="0"/>
              </a:rPr>
              <a:t>, mobile operators and the wider mobile ecosystem (comprising infrastructure equipment, content and services) provided </a:t>
            </a:r>
            <a:r>
              <a:rPr lang="en-US" sz="1800" b="1" dirty="0">
                <a:effectLst/>
                <a:latin typeface="Calibri" panose="020F0502020204030204" pitchFamily="34" charset="0"/>
                <a:ea typeface="Calibri" panose="020F0502020204030204" pitchFamily="34" charset="0"/>
                <a:cs typeface="Arial" panose="020B0604020202020204" pitchFamily="34" charset="0"/>
              </a:rPr>
              <a:t>direct </a:t>
            </a:r>
            <a:r>
              <a:rPr lang="en-US" b="1" dirty="0">
                <a:latin typeface="Calibri" panose="020F0502020204030204" pitchFamily="34" charset="0"/>
                <a:ea typeface="Calibri" panose="020F0502020204030204" pitchFamily="34" charset="0"/>
                <a:cs typeface="Arial" panose="020B0604020202020204" pitchFamily="34" charset="0"/>
              </a:rPr>
              <a:t>and </a:t>
            </a:r>
            <a:r>
              <a:rPr lang="en-US" sz="1800" b="1" dirty="0">
                <a:effectLst/>
                <a:latin typeface="Calibri" panose="020F0502020204030204" pitchFamily="34" charset="0"/>
                <a:ea typeface="Calibri" panose="020F0502020204030204" pitchFamily="34" charset="0"/>
                <a:cs typeface="Arial" panose="020B0604020202020204" pitchFamily="34" charset="0"/>
              </a:rPr>
              <a:t>indirect employment for approximately 35 million people worldwide</a:t>
            </a:r>
            <a:r>
              <a:rPr lang="en-US" sz="1800" dirty="0">
                <a:effectLst/>
                <a:latin typeface="Calibri" panose="020F0502020204030204" pitchFamily="34" charset="0"/>
                <a:ea typeface="Calibri" panose="020F0502020204030204" pitchFamily="34" charset="0"/>
                <a:cs typeface="Arial" panose="020B0604020202020204" pitchFamily="34" charset="0"/>
              </a:rPr>
              <a:t>.</a:t>
            </a:r>
            <a:endParaRPr lang="it-IT" sz="1600" b="1" dirty="0"/>
          </a:p>
        </p:txBody>
      </p:sp>
      <p:graphicFrame>
        <p:nvGraphicFramePr>
          <p:cNvPr id="3" name="Grafico 2">
            <a:extLst>
              <a:ext uri="{FF2B5EF4-FFF2-40B4-BE49-F238E27FC236}">
                <a16:creationId xmlns:a16="http://schemas.microsoft.com/office/drawing/2014/main" id="{110C9AD2-8F49-6018-673C-B27F6C6417F3}"/>
              </a:ext>
            </a:extLst>
          </p:cNvPr>
          <p:cNvGraphicFramePr/>
          <p:nvPr>
            <p:extLst>
              <p:ext uri="{D42A27DB-BD31-4B8C-83A1-F6EECF244321}">
                <p14:modId xmlns:p14="http://schemas.microsoft.com/office/powerpoint/2010/main" val="2771252234"/>
              </p:ext>
            </p:extLst>
          </p:nvPr>
        </p:nvGraphicFramePr>
        <p:xfrm>
          <a:off x="90053" y="1121409"/>
          <a:ext cx="7151995" cy="269938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cx1="http://schemas.microsoft.com/office/drawing/2015/9/8/chartex">
        <mc:Choice Requires="cx1">
          <p:graphicFrame>
            <p:nvGraphicFramePr>
              <p:cNvPr id="8" name="Grafico 7">
                <a:extLst>
                  <a:ext uri="{FF2B5EF4-FFF2-40B4-BE49-F238E27FC236}">
                    <a16:creationId xmlns:a16="http://schemas.microsoft.com/office/drawing/2014/main" id="{6AB2AEA2-A083-C9AB-714F-82D23FADFB96}"/>
                  </a:ext>
                </a:extLst>
              </p:cNvPr>
              <p:cNvGraphicFramePr/>
              <p:nvPr>
                <p:extLst>
                  <p:ext uri="{D42A27DB-BD31-4B8C-83A1-F6EECF244321}">
                    <p14:modId xmlns:p14="http://schemas.microsoft.com/office/powerpoint/2010/main" val="695041559"/>
                  </p:ext>
                </p:extLst>
              </p:nvPr>
            </p:nvGraphicFramePr>
            <p:xfrm>
              <a:off x="90053" y="3820793"/>
              <a:ext cx="7151995" cy="2289335"/>
            </p:xfrm>
            <a:graphic>
              <a:graphicData uri="http://schemas.microsoft.com/office/drawing/2014/chartex">
                <cx:chart xmlns:cx="http://schemas.microsoft.com/office/drawing/2014/chartex" xmlns:r="http://schemas.openxmlformats.org/officeDocument/2006/relationships" r:id="rId4"/>
              </a:graphicData>
            </a:graphic>
          </p:graphicFrame>
        </mc:Choice>
        <mc:Fallback xmlns="">
          <p:pic>
            <p:nvPicPr>
              <p:cNvPr id="8" name="Grafico 7">
                <a:extLst>
                  <a:ext uri="{FF2B5EF4-FFF2-40B4-BE49-F238E27FC236}">
                    <a16:creationId xmlns:a16="http://schemas.microsoft.com/office/drawing/2014/main" id="{6AB2AEA2-A083-C9AB-714F-82D23FADFB96}"/>
                  </a:ext>
                </a:extLst>
              </p:cNvPr>
              <p:cNvPicPr>
                <a:picLocks noGrp="1" noRot="1" noChangeAspect="1" noMove="1" noResize="1" noEditPoints="1" noAdjustHandles="1" noChangeArrowheads="1" noChangeShapeType="1"/>
              </p:cNvPicPr>
              <p:nvPr/>
            </p:nvPicPr>
            <p:blipFill>
              <a:blip r:embed="rId5"/>
              <a:stretch>
                <a:fillRect/>
              </a:stretch>
            </p:blipFill>
            <p:spPr>
              <a:xfrm>
                <a:off x="90053" y="3820793"/>
                <a:ext cx="7151995" cy="2289335"/>
              </a:xfrm>
              <a:prstGeom prst="rect">
                <a:avLst/>
              </a:prstGeom>
            </p:spPr>
          </p:pic>
        </mc:Fallback>
      </mc:AlternateContent>
    </p:spTree>
    <p:extLst>
      <p:ext uri="{BB962C8B-B14F-4D97-AF65-F5344CB8AC3E}">
        <p14:creationId xmlns:p14="http://schemas.microsoft.com/office/powerpoint/2010/main" val="3632385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09799-F5C8-4B31-4E36-B71B4A42E4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82E70-3F2F-DE27-332F-8A1F912E52DF}"/>
              </a:ext>
            </a:extLst>
          </p:cNvPr>
          <p:cNvSpPr>
            <a:spLocks noGrp="1"/>
          </p:cNvSpPr>
          <p:nvPr>
            <p:ph type="title"/>
          </p:nvPr>
        </p:nvSpPr>
        <p:spPr>
          <a:xfrm>
            <a:off x="90053" y="-204154"/>
            <a:ext cx="10515600" cy="1325563"/>
          </a:xfrm>
        </p:spPr>
        <p:txBody>
          <a:bodyPr/>
          <a:lstStyle/>
          <a:p>
            <a:r>
              <a:rPr lang="it-IT" b="1" i="1" dirty="0">
                <a:solidFill>
                  <a:schemeClr val="tx2">
                    <a:lumMod val="90000"/>
                    <a:lumOff val="10000"/>
                  </a:schemeClr>
                </a:solidFill>
              </a:rPr>
              <a:t>The EU in the global </a:t>
            </a:r>
            <a:r>
              <a:rPr lang="it-IT" b="1" i="1" dirty="0" err="1">
                <a:solidFill>
                  <a:schemeClr val="tx2">
                    <a:lumMod val="90000"/>
                    <a:lumOff val="10000"/>
                  </a:schemeClr>
                </a:solidFill>
              </a:rPr>
              <a:t>context</a:t>
            </a:r>
            <a:r>
              <a:rPr lang="it-IT" b="1" i="1" dirty="0">
                <a:solidFill>
                  <a:schemeClr val="tx2">
                    <a:lumMod val="90000"/>
                    <a:lumOff val="10000"/>
                  </a:schemeClr>
                </a:solidFill>
              </a:rPr>
              <a:t> – 1/2</a:t>
            </a:r>
          </a:p>
        </p:txBody>
      </p:sp>
      <p:sp>
        <p:nvSpPr>
          <p:cNvPr id="6" name="Slide Number Placeholder 5">
            <a:extLst>
              <a:ext uri="{FF2B5EF4-FFF2-40B4-BE49-F238E27FC236}">
                <a16:creationId xmlns:a16="http://schemas.microsoft.com/office/drawing/2014/main" id="{DE842D07-19E8-C3A4-6DC0-F2707132F0AE}"/>
              </a:ext>
            </a:extLst>
          </p:cNvPr>
          <p:cNvSpPr>
            <a:spLocks noGrp="1"/>
          </p:cNvSpPr>
          <p:nvPr>
            <p:ph type="sldNum" sz="quarter" idx="12"/>
          </p:nvPr>
        </p:nvSpPr>
        <p:spPr>
          <a:xfrm>
            <a:off x="8610600" y="6356350"/>
            <a:ext cx="2743200" cy="365125"/>
          </a:xfrm>
        </p:spPr>
        <p:txBody>
          <a:bodyPr/>
          <a:lstStyle/>
          <a:p>
            <a:fld id="{96E6EB99-3F76-479A-861B-27281A71BA6C}" type="slidenum">
              <a:rPr lang="it-IT" smtClean="0"/>
              <a:t>3</a:t>
            </a:fld>
            <a:endParaRPr lang="it-IT"/>
          </a:p>
        </p:txBody>
      </p:sp>
      <p:sp>
        <p:nvSpPr>
          <p:cNvPr id="4" name="CasellaDiTesto 3">
            <a:extLst>
              <a:ext uri="{FF2B5EF4-FFF2-40B4-BE49-F238E27FC236}">
                <a16:creationId xmlns:a16="http://schemas.microsoft.com/office/drawing/2014/main" id="{36817E09-C9FA-242B-EF64-9AED64D92B91}"/>
              </a:ext>
            </a:extLst>
          </p:cNvPr>
          <p:cNvSpPr txBox="1"/>
          <p:nvPr/>
        </p:nvSpPr>
        <p:spPr>
          <a:xfrm>
            <a:off x="90052" y="6138802"/>
            <a:ext cx="8248402" cy="400110"/>
          </a:xfrm>
          <a:prstGeom prst="rect">
            <a:avLst/>
          </a:prstGeom>
          <a:noFill/>
        </p:spPr>
        <p:txBody>
          <a:bodyPr wrap="square">
            <a:spAutoFit/>
          </a:bodyPr>
          <a:lstStyle/>
          <a:p>
            <a:r>
              <a:rPr lang="en-US" sz="1000"/>
              <a:t>Source: 1. GSMA, The Mobile Economy 2024; 2. LexisNexis, Who Is Leading the 5G Patent Race?, 2023 </a:t>
            </a:r>
          </a:p>
          <a:p>
            <a:r>
              <a:rPr lang="en-US" sz="1000"/>
              <a:t>  </a:t>
            </a:r>
            <a:endParaRPr lang="it-IT" sz="1000"/>
          </a:p>
        </p:txBody>
      </p:sp>
      <p:sp>
        <p:nvSpPr>
          <p:cNvPr id="10" name="CasellaDiTesto 9">
            <a:extLst>
              <a:ext uri="{FF2B5EF4-FFF2-40B4-BE49-F238E27FC236}">
                <a16:creationId xmlns:a16="http://schemas.microsoft.com/office/drawing/2014/main" id="{E24461DC-0D77-B131-6938-E0E79EB151E5}"/>
              </a:ext>
            </a:extLst>
          </p:cNvPr>
          <p:cNvSpPr txBox="1"/>
          <p:nvPr/>
        </p:nvSpPr>
        <p:spPr>
          <a:xfrm>
            <a:off x="7391307" y="1673560"/>
            <a:ext cx="4710640" cy="4770537"/>
          </a:xfrm>
          <a:prstGeom prst="rect">
            <a:avLst/>
          </a:prstGeom>
          <a:noFill/>
        </p:spPr>
        <p:txBody>
          <a:bodyPr wrap="square">
            <a:spAutoFit/>
          </a:bodyPr>
          <a:lstStyle/>
          <a:p>
            <a:pPr marL="285750" indent="-285750">
              <a:buFont typeface="Arial" panose="020B0604020202020204" pitchFamily="34" charset="0"/>
              <a:buChar char="•"/>
            </a:pPr>
            <a:r>
              <a:rPr lang="en-GB" sz="1800" b="1" dirty="0">
                <a:solidFill>
                  <a:srgbClr val="000000"/>
                </a:solidFill>
                <a:effectLst/>
                <a:latin typeface="Calibri" panose="020F0502020204030204" pitchFamily="34" charset="0"/>
                <a:ea typeface="Calibri" panose="020F0502020204030204" pitchFamily="34" charset="0"/>
              </a:rPr>
              <a:t>Europe’s 5G penetration rate is 20%, considerably lower than that of the United States</a:t>
            </a:r>
            <a:r>
              <a:rPr lang="en-GB" sz="1800" dirty="0">
                <a:solidFill>
                  <a:srgbClr val="000000"/>
                </a:solidFill>
                <a:effectLst/>
                <a:latin typeface="Calibri" panose="020F0502020204030204" pitchFamily="34" charset="0"/>
                <a:ea typeface="Calibri" panose="020F0502020204030204" pitchFamily="34" charset="0"/>
              </a:rPr>
              <a:t> (53%) </a:t>
            </a:r>
            <a:r>
              <a:rPr lang="en-GB" sz="1800" b="1" dirty="0">
                <a:solidFill>
                  <a:srgbClr val="000000"/>
                </a:solidFill>
                <a:effectLst/>
                <a:latin typeface="Calibri" panose="020F0502020204030204" pitchFamily="34" charset="0"/>
                <a:ea typeface="Calibri" panose="020F0502020204030204" pitchFamily="34" charset="0"/>
              </a:rPr>
              <a:t>and China </a:t>
            </a:r>
            <a:r>
              <a:rPr lang="en-GB" sz="1800" dirty="0">
                <a:solidFill>
                  <a:srgbClr val="000000"/>
                </a:solidFill>
                <a:effectLst/>
                <a:latin typeface="Calibri" panose="020F0502020204030204" pitchFamily="34" charset="0"/>
                <a:ea typeface="Calibri" panose="020F0502020204030204" pitchFamily="34" charset="0"/>
              </a:rPr>
              <a:t>(45%). </a:t>
            </a:r>
            <a:r>
              <a:rPr lang="en-US" sz="1800" dirty="0">
                <a:solidFill>
                  <a:srgbClr val="000000"/>
                </a:solidFill>
                <a:effectLst/>
                <a:latin typeface="Calibri" panose="020F0502020204030204" pitchFamily="34" charset="0"/>
                <a:ea typeface="Calibri" panose="020F0502020204030204" pitchFamily="34" charset="0"/>
              </a:rPr>
              <a:t>This notable discrepancy highlights an </a:t>
            </a:r>
            <a:r>
              <a:rPr lang="en-US" sz="1800" b="1" dirty="0">
                <a:solidFill>
                  <a:srgbClr val="000000"/>
                </a:solidFill>
                <a:effectLst/>
                <a:latin typeface="Calibri" panose="020F0502020204030204" pitchFamily="34" charset="0"/>
                <a:ea typeface="Calibri" panose="020F0502020204030204" pitchFamily="34" charset="0"/>
              </a:rPr>
              <a:t>urgent need for action to bridge the gap in 5G adoption across EU Member State</a:t>
            </a:r>
            <a:r>
              <a:rPr lang="en-US" sz="1800" dirty="0">
                <a:solidFill>
                  <a:srgbClr val="000000"/>
                </a:solidFill>
                <a:effectLst/>
                <a:latin typeface="Calibri" panose="020F0502020204030204" pitchFamily="34" charset="0"/>
                <a:ea typeface="Calibri" panose="020F0502020204030204" pitchFamily="34" charset="0"/>
              </a:rPr>
              <a:t>s to avoid cascading </a:t>
            </a:r>
            <a:r>
              <a:rPr lang="en-US" sz="1800" b="1" dirty="0">
                <a:solidFill>
                  <a:srgbClr val="000000"/>
                </a:solidFill>
                <a:effectLst/>
                <a:latin typeface="Calibri" panose="020F0502020204030204" pitchFamily="34" charset="0"/>
                <a:ea typeface="Calibri" panose="020F0502020204030204" pitchFamily="34" charset="0"/>
              </a:rPr>
              <a:t>negative effects on the development of the entire digital ecosystem</a:t>
            </a:r>
            <a:endParaRPr lang="en-GB" sz="1800" b="1" dirty="0">
              <a:solidFill>
                <a:srgbClr val="000000"/>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endParaRPr lang="en-GB" dirty="0">
              <a:solidFill>
                <a:srgbClr val="000000"/>
              </a:solidFill>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b="1" dirty="0">
                <a:solidFill>
                  <a:srgbClr val="000000"/>
                </a:solidFill>
                <a:effectLst/>
                <a:latin typeface="Calibri" panose="020F0502020204030204" pitchFamily="34" charset="0"/>
                <a:ea typeface="Calibri" panose="020F0502020204030204" pitchFamily="34" charset="0"/>
              </a:rPr>
              <a:t>Europe also lags in technological development</a:t>
            </a:r>
            <a:r>
              <a:rPr lang="en-GB" sz="1800" dirty="0">
                <a:solidFill>
                  <a:srgbClr val="000000"/>
                </a:solidFill>
                <a:effectLst/>
                <a:latin typeface="Calibri" panose="020F0502020204030204" pitchFamily="34" charset="0"/>
                <a:ea typeface="Calibri" panose="020F0502020204030204" pitchFamily="34" charset="0"/>
              </a:rPr>
              <a:t>, as can be seen in the </a:t>
            </a:r>
            <a:r>
              <a:rPr lang="en-GB" sz="1800" b="1" dirty="0">
                <a:solidFill>
                  <a:srgbClr val="000000"/>
                </a:solidFill>
                <a:effectLst/>
                <a:latin typeface="Calibri" panose="020F0502020204030204" pitchFamily="34" charset="0"/>
                <a:ea typeface="Calibri" panose="020F0502020204030204" pitchFamily="34" charset="0"/>
              </a:rPr>
              <a:t>distribution of 5G family patents </a:t>
            </a:r>
            <a:r>
              <a:rPr lang="en-GB" sz="1800" dirty="0">
                <a:solidFill>
                  <a:srgbClr val="000000"/>
                </a:solidFill>
                <a:effectLst/>
                <a:latin typeface="Calibri" panose="020F0502020204030204" pitchFamily="34" charset="0"/>
                <a:ea typeface="Calibri" panose="020F0502020204030204" pitchFamily="34" charset="0"/>
              </a:rPr>
              <a:t>by the country of origin of the patent holder. </a:t>
            </a:r>
            <a:r>
              <a:rPr lang="en-GB" sz="1800" b="1" dirty="0">
                <a:solidFill>
                  <a:srgbClr val="000000"/>
                </a:solidFill>
                <a:effectLst/>
                <a:latin typeface="Calibri" panose="020F0502020204030204" pitchFamily="34" charset="0"/>
                <a:ea typeface="Calibri" panose="020F0502020204030204" pitchFamily="34" charset="0"/>
              </a:rPr>
              <a:t>It ranks last in this area (13.7%)</a:t>
            </a:r>
            <a:r>
              <a:rPr lang="en-GB" sz="1800" dirty="0">
                <a:solidFill>
                  <a:srgbClr val="000000"/>
                </a:solidFill>
                <a:effectLst/>
                <a:latin typeface="Calibri" panose="020F0502020204030204" pitchFamily="34" charset="0"/>
                <a:ea typeface="Calibri" panose="020F0502020204030204" pitchFamily="34" charset="0"/>
              </a:rPr>
              <a:t>, significantly behind China (32.5%), South Korea (24.3%), and the US (19.2%).</a:t>
            </a:r>
            <a:endParaRPr lang="it-IT" sz="1800" dirty="0">
              <a:solidFill>
                <a:srgbClr val="000000"/>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endParaRPr lang="it-IT" sz="1600" dirty="0"/>
          </a:p>
        </p:txBody>
      </p:sp>
      <p:graphicFrame>
        <p:nvGraphicFramePr>
          <p:cNvPr id="7" name="Grafico 6">
            <a:extLst>
              <a:ext uri="{FF2B5EF4-FFF2-40B4-BE49-F238E27FC236}">
                <a16:creationId xmlns:a16="http://schemas.microsoft.com/office/drawing/2014/main" id="{70E558C4-B8F8-4C68-B68B-DBDE4E95BC64}"/>
              </a:ext>
            </a:extLst>
          </p:cNvPr>
          <p:cNvGraphicFramePr/>
          <p:nvPr>
            <p:extLst>
              <p:ext uri="{D42A27DB-BD31-4B8C-83A1-F6EECF244321}">
                <p14:modId xmlns:p14="http://schemas.microsoft.com/office/powerpoint/2010/main" val="2000801604"/>
              </p:ext>
            </p:extLst>
          </p:nvPr>
        </p:nvGraphicFramePr>
        <p:xfrm>
          <a:off x="90053" y="920069"/>
          <a:ext cx="7301254" cy="21279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afico 7">
            <a:extLst>
              <a:ext uri="{FF2B5EF4-FFF2-40B4-BE49-F238E27FC236}">
                <a16:creationId xmlns:a16="http://schemas.microsoft.com/office/drawing/2014/main" id="{A6D29CC7-3C78-9D8C-1C6B-28A7671B924D}"/>
              </a:ext>
            </a:extLst>
          </p:cNvPr>
          <p:cNvGraphicFramePr/>
          <p:nvPr>
            <p:extLst>
              <p:ext uri="{D42A27DB-BD31-4B8C-83A1-F6EECF244321}">
                <p14:modId xmlns:p14="http://schemas.microsoft.com/office/powerpoint/2010/main" val="2352613874"/>
              </p:ext>
            </p:extLst>
          </p:nvPr>
        </p:nvGraphicFramePr>
        <p:xfrm>
          <a:off x="90052" y="3048000"/>
          <a:ext cx="7301255" cy="30917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82591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B463B-2681-B0B5-0598-16E80126F5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4B8A1B-C67B-0592-04FA-9B41F492883E}"/>
              </a:ext>
            </a:extLst>
          </p:cNvPr>
          <p:cNvSpPr>
            <a:spLocks noGrp="1"/>
          </p:cNvSpPr>
          <p:nvPr>
            <p:ph type="title"/>
          </p:nvPr>
        </p:nvSpPr>
        <p:spPr>
          <a:xfrm>
            <a:off x="90053" y="-204154"/>
            <a:ext cx="10515600" cy="1325563"/>
          </a:xfrm>
        </p:spPr>
        <p:txBody>
          <a:bodyPr/>
          <a:lstStyle/>
          <a:p>
            <a:r>
              <a:rPr lang="it-IT" b="1" i="1" dirty="0">
                <a:solidFill>
                  <a:schemeClr val="tx2">
                    <a:lumMod val="90000"/>
                    <a:lumOff val="10000"/>
                  </a:schemeClr>
                </a:solidFill>
              </a:rPr>
              <a:t>The EU in the global </a:t>
            </a:r>
            <a:r>
              <a:rPr lang="it-IT" b="1" i="1" dirty="0" err="1">
                <a:solidFill>
                  <a:schemeClr val="tx2">
                    <a:lumMod val="90000"/>
                    <a:lumOff val="10000"/>
                  </a:schemeClr>
                </a:solidFill>
              </a:rPr>
              <a:t>context</a:t>
            </a:r>
            <a:r>
              <a:rPr lang="it-IT" b="1" i="1" dirty="0">
                <a:solidFill>
                  <a:schemeClr val="tx2">
                    <a:lumMod val="90000"/>
                    <a:lumOff val="10000"/>
                  </a:schemeClr>
                </a:solidFill>
              </a:rPr>
              <a:t> – 2/2</a:t>
            </a:r>
          </a:p>
        </p:txBody>
      </p:sp>
      <p:sp>
        <p:nvSpPr>
          <p:cNvPr id="6" name="Slide Number Placeholder 5">
            <a:extLst>
              <a:ext uri="{FF2B5EF4-FFF2-40B4-BE49-F238E27FC236}">
                <a16:creationId xmlns:a16="http://schemas.microsoft.com/office/drawing/2014/main" id="{BE62F281-456F-ED0B-ACB0-1278695FA603}"/>
              </a:ext>
            </a:extLst>
          </p:cNvPr>
          <p:cNvSpPr>
            <a:spLocks noGrp="1"/>
          </p:cNvSpPr>
          <p:nvPr>
            <p:ph type="sldNum" sz="quarter" idx="12"/>
          </p:nvPr>
        </p:nvSpPr>
        <p:spPr>
          <a:xfrm>
            <a:off x="8610600" y="6356350"/>
            <a:ext cx="2743200" cy="365125"/>
          </a:xfrm>
        </p:spPr>
        <p:txBody>
          <a:bodyPr/>
          <a:lstStyle/>
          <a:p>
            <a:fld id="{96E6EB99-3F76-479A-861B-27281A71BA6C}" type="slidenum">
              <a:rPr lang="it-IT" smtClean="0"/>
              <a:t>4</a:t>
            </a:fld>
            <a:endParaRPr lang="it-IT"/>
          </a:p>
        </p:txBody>
      </p:sp>
      <p:sp>
        <p:nvSpPr>
          <p:cNvPr id="4" name="CasellaDiTesto 3">
            <a:extLst>
              <a:ext uri="{FF2B5EF4-FFF2-40B4-BE49-F238E27FC236}">
                <a16:creationId xmlns:a16="http://schemas.microsoft.com/office/drawing/2014/main" id="{FCB028CB-A6C3-364C-63B0-6B4D6AFEF9F0}"/>
              </a:ext>
            </a:extLst>
          </p:cNvPr>
          <p:cNvSpPr txBox="1"/>
          <p:nvPr/>
        </p:nvSpPr>
        <p:spPr>
          <a:xfrm>
            <a:off x="90052" y="6138802"/>
            <a:ext cx="8248402" cy="400110"/>
          </a:xfrm>
          <a:prstGeom prst="rect">
            <a:avLst/>
          </a:prstGeom>
          <a:noFill/>
        </p:spPr>
        <p:txBody>
          <a:bodyPr wrap="square">
            <a:spAutoFit/>
          </a:bodyPr>
          <a:lstStyle/>
          <a:p>
            <a:r>
              <a:rPr lang="en-US" sz="1000" dirty="0"/>
              <a:t>Source: 1. </a:t>
            </a:r>
            <a:r>
              <a:rPr lang="en-US" sz="1000" dirty="0" err="1"/>
              <a:t>Ookla</a:t>
            </a:r>
            <a:r>
              <a:rPr lang="en-US" sz="1000" dirty="0"/>
              <a:t>, </a:t>
            </a:r>
            <a:r>
              <a:rPr lang="en-US" sz="1000" dirty="0" err="1"/>
              <a:t>Speedtest</a:t>
            </a:r>
            <a:r>
              <a:rPr lang="en-US" sz="1000" dirty="0"/>
              <a:t> Global Index, October 2024; 2. European Commission, Mobile and Fixed Broadband Prices in Europe 2022, April 2024</a:t>
            </a:r>
          </a:p>
          <a:p>
            <a:r>
              <a:rPr lang="en-US" sz="1000" dirty="0"/>
              <a:t>  </a:t>
            </a:r>
            <a:endParaRPr lang="it-IT" sz="1000" dirty="0"/>
          </a:p>
        </p:txBody>
      </p:sp>
      <p:sp>
        <p:nvSpPr>
          <p:cNvPr id="10" name="CasellaDiTesto 9">
            <a:extLst>
              <a:ext uri="{FF2B5EF4-FFF2-40B4-BE49-F238E27FC236}">
                <a16:creationId xmlns:a16="http://schemas.microsoft.com/office/drawing/2014/main" id="{45A6C268-4648-226F-F90F-4C20F67D95F5}"/>
              </a:ext>
            </a:extLst>
          </p:cNvPr>
          <p:cNvSpPr txBox="1"/>
          <p:nvPr/>
        </p:nvSpPr>
        <p:spPr>
          <a:xfrm>
            <a:off x="7391307" y="1673560"/>
            <a:ext cx="4431725" cy="4770537"/>
          </a:xfrm>
          <a:prstGeom prst="rect">
            <a:avLst/>
          </a:prstGeom>
          <a:noFill/>
        </p:spPr>
        <p:txBody>
          <a:bodyPr wrap="square">
            <a:spAutoFit/>
          </a:bodyPr>
          <a:lstStyle/>
          <a:p>
            <a:pPr marL="285750" indent="-285750">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Arial" panose="020B0604020202020204" pitchFamily="34" charset="0"/>
              </a:rPr>
              <a:t>A comparison of </a:t>
            </a:r>
            <a:r>
              <a:rPr lang="en-GB" sz="1800" b="1" dirty="0">
                <a:effectLst/>
                <a:latin typeface="Calibri" panose="020F0502020204030204" pitchFamily="34" charset="0"/>
                <a:ea typeface="Calibri" panose="020F0502020204030204" pitchFamily="34" charset="0"/>
                <a:cs typeface="Arial" panose="020B0604020202020204" pitchFamily="34" charset="0"/>
              </a:rPr>
              <a:t>mobile network performance </a:t>
            </a:r>
            <a:r>
              <a:rPr lang="en-GB" sz="1800" dirty="0">
                <a:effectLst/>
                <a:latin typeface="Calibri" panose="020F0502020204030204" pitchFamily="34" charset="0"/>
                <a:ea typeface="Calibri" panose="020F0502020204030204" pitchFamily="34" charset="0"/>
                <a:cs typeface="Arial" panose="020B0604020202020204" pitchFamily="34" charset="0"/>
              </a:rPr>
              <a:t>in terms of download speed </a:t>
            </a:r>
            <a:r>
              <a:rPr lang="en-GB" sz="1800" b="1" dirty="0">
                <a:effectLst/>
                <a:latin typeface="Calibri" panose="020F0502020204030204" pitchFamily="34" charset="0"/>
                <a:ea typeface="Calibri" panose="020F0502020204030204" pitchFamily="34" charset="0"/>
                <a:cs typeface="Arial" panose="020B0604020202020204" pitchFamily="34" charset="0"/>
              </a:rPr>
              <a:t>within the EU </a:t>
            </a:r>
            <a:r>
              <a:rPr lang="en-GB" sz="1800" dirty="0">
                <a:effectLst/>
                <a:latin typeface="Calibri" panose="020F0502020204030204" pitchFamily="34" charset="0"/>
                <a:ea typeface="Calibri" panose="020F0502020204030204" pitchFamily="34" charset="0"/>
                <a:cs typeface="Arial" panose="020B0604020202020204" pitchFamily="34" charset="0"/>
              </a:rPr>
              <a:t>with that of other major global economies </a:t>
            </a:r>
            <a:r>
              <a:rPr lang="en-GB" sz="1800" b="1" dirty="0">
                <a:effectLst/>
                <a:latin typeface="Calibri" panose="020F0502020204030204" pitchFamily="34" charset="0"/>
                <a:ea typeface="Calibri" panose="020F0502020204030204" pitchFamily="34" charset="0"/>
                <a:cs typeface="Arial" panose="020B0604020202020204" pitchFamily="34" charset="0"/>
              </a:rPr>
              <a:t>reveals that lower 5G adoption also results in considerably weaker performance for businesses, public entities, and consumers</a:t>
            </a:r>
            <a:r>
              <a:rPr lang="en-GB" sz="1800" dirty="0">
                <a:effectLst/>
                <a:latin typeface="Calibri" panose="020F0502020204030204" pitchFamily="34" charset="0"/>
                <a:ea typeface="Calibri" panose="020F0502020204030204" pitchFamily="34" charset="0"/>
                <a:cs typeface="Arial" panose="020B0604020202020204" pitchFamily="34" charset="0"/>
              </a:rPr>
              <a:t>.</a:t>
            </a:r>
          </a:p>
          <a:p>
            <a:pPr marL="285750" indent="-285750">
              <a:buFont typeface="Arial" panose="020B0604020202020204" pitchFamily="34" charset="0"/>
              <a:buChar char="•"/>
            </a:pPr>
            <a:endParaRPr lang="en-GB" dirty="0">
              <a:solidFill>
                <a:srgbClr val="000000"/>
              </a:solidFill>
              <a:latin typeface="Calibri" panose="020F050202020403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A study corroborated by the EU Commission </a:t>
            </a:r>
            <a:r>
              <a:rPr lang="en-GB" sz="1800" dirty="0">
                <a:effectLst/>
                <a:latin typeface="Calibri" panose="020F0502020204030204" pitchFamily="34" charset="0"/>
                <a:ea typeface="Calibri" panose="020F0502020204030204" pitchFamily="34" charset="0"/>
                <a:cs typeface="Arial" panose="020B0604020202020204" pitchFamily="34" charset="0"/>
              </a:rPr>
              <a:t>revealed that in the observed period (October 2022) </a:t>
            </a:r>
            <a:r>
              <a:rPr lang="en-GB" sz="1800" b="1" dirty="0">
                <a:effectLst/>
                <a:latin typeface="Calibri" panose="020F0502020204030204" pitchFamily="34" charset="0"/>
                <a:ea typeface="Calibri" panose="020F0502020204030204" pitchFamily="34" charset="0"/>
                <a:cs typeface="Arial" panose="020B0604020202020204" pitchFamily="34" charset="0"/>
              </a:rPr>
              <a:t>the average price of the most affordable plans offered by EU operator</a:t>
            </a:r>
            <a:r>
              <a:rPr lang="en-GB" sz="1800" dirty="0">
                <a:effectLst/>
                <a:latin typeface="Calibri" panose="020F0502020204030204" pitchFamily="34" charset="0"/>
                <a:ea typeface="Calibri" panose="020F0502020204030204" pitchFamily="34" charset="0"/>
                <a:cs typeface="Arial" panose="020B0604020202020204" pitchFamily="34" charset="0"/>
              </a:rPr>
              <a:t>s, expressed in purchasing power parity (EUR/PP), </a:t>
            </a:r>
            <a:r>
              <a:rPr lang="en-GB" sz="1800" b="1" dirty="0">
                <a:effectLst/>
                <a:latin typeface="Calibri" panose="020F0502020204030204" pitchFamily="34" charset="0"/>
                <a:ea typeface="Calibri" panose="020F0502020204030204" pitchFamily="34" charset="0"/>
                <a:cs typeface="Arial" panose="020B0604020202020204" pitchFamily="34" charset="0"/>
              </a:rPr>
              <a:t>was considerably lower than those in other advanced economies</a:t>
            </a:r>
            <a:r>
              <a:rPr lang="en-GB" sz="1800" dirty="0">
                <a:effectLst/>
                <a:latin typeface="Calibri" panose="020F0502020204030204" pitchFamily="34" charset="0"/>
                <a:ea typeface="Calibri" panose="020F0502020204030204" pitchFamily="34" charset="0"/>
                <a:cs typeface="Arial" panose="020B0604020202020204" pitchFamily="34" charset="0"/>
              </a:rPr>
              <a:t>.</a:t>
            </a:r>
            <a:endParaRPr lang="it-IT" sz="1800" dirty="0">
              <a:solidFill>
                <a:srgbClr val="000000"/>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endParaRPr lang="it-IT" sz="1600" dirty="0"/>
          </a:p>
        </p:txBody>
      </p:sp>
      <p:graphicFrame>
        <p:nvGraphicFramePr>
          <p:cNvPr id="3" name="Grafico 2">
            <a:extLst>
              <a:ext uri="{FF2B5EF4-FFF2-40B4-BE49-F238E27FC236}">
                <a16:creationId xmlns:a16="http://schemas.microsoft.com/office/drawing/2014/main" id="{3AB3428C-0896-BB53-327B-C0C71F64EE2D}"/>
              </a:ext>
            </a:extLst>
          </p:cNvPr>
          <p:cNvGraphicFramePr/>
          <p:nvPr>
            <p:extLst>
              <p:ext uri="{D42A27DB-BD31-4B8C-83A1-F6EECF244321}">
                <p14:modId xmlns:p14="http://schemas.microsoft.com/office/powerpoint/2010/main" val="709509192"/>
              </p:ext>
            </p:extLst>
          </p:nvPr>
        </p:nvGraphicFramePr>
        <p:xfrm>
          <a:off x="90052" y="1121409"/>
          <a:ext cx="7301255" cy="23075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Grafico 4">
            <a:extLst>
              <a:ext uri="{FF2B5EF4-FFF2-40B4-BE49-F238E27FC236}">
                <a16:creationId xmlns:a16="http://schemas.microsoft.com/office/drawing/2014/main" id="{4F9BAB58-0693-559F-A540-DAE34BBD6338}"/>
              </a:ext>
            </a:extLst>
          </p:cNvPr>
          <p:cNvGraphicFramePr/>
          <p:nvPr>
            <p:extLst>
              <p:ext uri="{D42A27DB-BD31-4B8C-83A1-F6EECF244321}">
                <p14:modId xmlns:p14="http://schemas.microsoft.com/office/powerpoint/2010/main" val="3636288440"/>
              </p:ext>
            </p:extLst>
          </p:nvPr>
        </p:nvGraphicFramePr>
        <p:xfrm>
          <a:off x="90052" y="3612008"/>
          <a:ext cx="7301255" cy="25267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60310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2B475-E6BB-48FE-192A-7092E6824D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85B054-7085-7594-F947-7ABE9A790D53}"/>
              </a:ext>
            </a:extLst>
          </p:cNvPr>
          <p:cNvSpPr>
            <a:spLocks noGrp="1"/>
          </p:cNvSpPr>
          <p:nvPr>
            <p:ph type="title"/>
          </p:nvPr>
        </p:nvSpPr>
        <p:spPr>
          <a:xfrm>
            <a:off x="90052" y="136525"/>
            <a:ext cx="10515600" cy="1325563"/>
          </a:xfrm>
        </p:spPr>
        <p:txBody>
          <a:bodyPr/>
          <a:lstStyle/>
          <a:p>
            <a:r>
              <a:rPr lang="en-US" b="1" i="1" dirty="0">
                <a:solidFill>
                  <a:schemeClr val="tx2">
                    <a:lumMod val="90000"/>
                    <a:lumOff val="10000"/>
                  </a:schemeClr>
                </a:solidFill>
              </a:rPr>
              <a:t>5G coverage and take-up in the EU – 1/2</a:t>
            </a:r>
            <a:endParaRPr lang="it-IT" b="1" i="1" dirty="0">
              <a:solidFill>
                <a:schemeClr val="tx2">
                  <a:lumMod val="90000"/>
                  <a:lumOff val="10000"/>
                </a:schemeClr>
              </a:solidFill>
            </a:endParaRPr>
          </a:p>
        </p:txBody>
      </p:sp>
      <p:sp>
        <p:nvSpPr>
          <p:cNvPr id="6" name="Slide Number Placeholder 5">
            <a:extLst>
              <a:ext uri="{FF2B5EF4-FFF2-40B4-BE49-F238E27FC236}">
                <a16:creationId xmlns:a16="http://schemas.microsoft.com/office/drawing/2014/main" id="{F17ADA06-B4BE-75FB-5BAD-8E25F398B7C0}"/>
              </a:ext>
            </a:extLst>
          </p:cNvPr>
          <p:cNvSpPr>
            <a:spLocks noGrp="1"/>
          </p:cNvSpPr>
          <p:nvPr>
            <p:ph type="sldNum" sz="quarter" idx="12"/>
          </p:nvPr>
        </p:nvSpPr>
        <p:spPr>
          <a:xfrm>
            <a:off x="8610600" y="6356350"/>
            <a:ext cx="2743200" cy="365125"/>
          </a:xfrm>
        </p:spPr>
        <p:txBody>
          <a:bodyPr/>
          <a:lstStyle/>
          <a:p>
            <a:fld id="{96E6EB99-3F76-479A-861B-27281A71BA6C}" type="slidenum">
              <a:rPr lang="it-IT" smtClean="0"/>
              <a:t>5</a:t>
            </a:fld>
            <a:endParaRPr lang="it-IT"/>
          </a:p>
        </p:txBody>
      </p:sp>
      <p:sp>
        <p:nvSpPr>
          <p:cNvPr id="4" name="CasellaDiTesto 3">
            <a:extLst>
              <a:ext uri="{FF2B5EF4-FFF2-40B4-BE49-F238E27FC236}">
                <a16:creationId xmlns:a16="http://schemas.microsoft.com/office/drawing/2014/main" id="{6C1B2F66-31B9-A371-8FF9-ECEF4FBC3BDA}"/>
              </a:ext>
            </a:extLst>
          </p:cNvPr>
          <p:cNvSpPr txBox="1"/>
          <p:nvPr/>
        </p:nvSpPr>
        <p:spPr>
          <a:xfrm>
            <a:off x="90052" y="6138802"/>
            <a:ext cx="8248402" cy="246221"/>
          </a:xfrm>
          <a:prstGeom prst="rect">
            <a:avLst/>
          </a:prstGeom>
          <a:noFill/>
        </p:spPr>
        <p:txBody>
          <a:bodyPr wrap="square">
            <a:spAutoFit/>
          </a:bodyPr>
          <a:lstStyle/>
          <a:p>
            <a:r>
              <a:rPr lang="en-US" sz="1000" dirty="0"/>
              <a:t>Source: European Commission, Digital Decade DESI  </a:t>
            </a:r>
            <a:endParaRPr lang="it-IT" sz="1000" dirty="0"/>
          </a:p>
        </p:txBody>
      </p:sp>
      <p:sp>
        <p:nvSpPr>
          <p:cNvPr id="10" name="CasellaDiTesto 9">
            <a:extLst>
              <a:ext uri="{FF2B5EF4-FFF2-40B4-BE49-F238E27FC236}">
                <a16:creationId xmlns:a16="http://schemas.microsoft.com/office/drawing/2014/main" id="{90B3B799-C550-1478-AB97-476EEAF44713}"/>
              </a:ext>
            </a:extLst>
          </p:cNvPr>
          <p:cNvSpPr txBox="1"/>
          <p:nvPr/>
        </p:nvSpPr>
        <p:spPr>
          <a:xfrm>
            <a:off x="7391307" y="1673560"/>
            <a:ext cx="4710640" cy="4524315"/>
          </a:xfrm>
          <a:prstGeom prst="rect">
            <a:avLst/>
          </a:prstGeom>
          <a:noFill/>
        </p:spPr>
        <p:txBody>
          <a:bodyPr wrap="square">
            <a:spAutoFit/>
          </a:bodyPr>
          <a:lstStyle/>
          <a:p>
            <a:pPr marL="285750" indent="-285750">
              <a:buFont typeface="Arial" panose="020B0604020202020204" pitchFamily="34" charset="0"/>
              <a:buChar char="•"/>
            </a:pPr>
            <a:r>
              <a:rPr lang="en-US" b="1" dirty="0">
                <a:latin typeface="Calibri" panose="020F0502020204030204" pitchFamily="34" charset="0"/>
                <a:ea typeface="Calibri" panose="020F0502020204030204" pitchFamily="34" charset="0"/>
                <a:cs typeface="Calibri" panose="020F0502020204030204" pitchFamily="34" charset="0"/>
              </a:rPr>
              <a:t>The average 5G coverage across Europe has reached 89% of households</a:t>
            </a:r>
            <a:r>
              <a:rPr lang="en-US" dirty="0">
                <a:latin typeface="Calibri" panose="020F0502020204030204" pitchFamily="34" charset="0"/>
                <a:ea typeface="Calibri" panose="020F0502020204030204" pitchFamily="34" charset="0"/>
                <a:cs typeface="Calibri" panose="020F0502020204030204" pitchFamily="34" charset="0"/>
              </a:rPr>
              <a:t>, with as many as 16 countries reporting coverage rates of at least 90%.</a:t>
            </a:r>
          </a:p>
          <a:p>
            <a:pPr marL="285750" indent="-285750">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However, </a:t>
            </a:r>
            <a:r>
              <a:rPr lang="en-GB" sz="1800" dirty="0">
                <a:effectLst/>
                <a:latin typeface="Calibri" panose="020F0502020204030204" pitchFamily="34" charset="0"/>
                <a:ea typeface="Calibri" panose="020F0502020204030204" pitchFamily="34" charset="0"/>
                <a:cs typeface="Calibri" panose="020F0502020204030204" pitchFamily="34" charset="0"/>
              </a:rPr>
              <a:t>it is worth highlighting that this percentage mostly consists of </a:t>
            </a:r>
            <a:r>
              <a:rPr lang="en-GB" sz="1800" b="1" dirty="0">
                <a:effectLst/>
                <a:latin typeface="Calibri" panose="020F0502020204030204" pitchFamily="34" charset="0"/>
                <a:ea typeface="Calibri" panose="020F0502020204030204" pitchFamily="34" charset="0"/>
                <a:cs typeface="Calibri" panose="020F0502020204030204" pitchFamily="34" charset="0"/>
              </a:rPr>
              <a:t>non-stand-alone 5G</a:t>
            </a:r>
            <a:r>
              <a:rPr lang="en-GB" sz="1800" dirty="0">
                <a:effectLst/>
                <a:latin typeface="Calibri" panose="020F0502020204030204" pitchFamily="34" charset="0"/>
                <a:ea typeface="Calibri" panose="020F0502020204030204" pitchFamily="34" charset="0"/>
                <a:cs typeface="Calibri" panose="020F0502020204030204" pitchFamily="34" charset="0"/>
              </a:rPr>
              <a:t> while stand-alone 5G is rather the exception.</a:t>
            </a:r>
          </a:p>
          <a:p>
            <a:pPr marL="285750" indent="-285750">
              <a:buFont typeface="Arial" panose="020B0604020202020204" pitchFamily="34" charset="0"/>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Regarding 5G coverage in </a:t>
            </a:r>
            <a:r>
              <a:rPr lang="en-US" b="1" dirty="0">
                <a:latin typeface="Calibri" panose="020F0502020204030204" pitchFamily="34" charset="0"/>
                <a:ea typeface="Calibri" panose="020F0502020204030204" pitchFamily="34" charset="0"/>
                <a:cs typeface="Calibri" panose="020F0502020204030204" pitchFamily="34" charset="0"/>
              </a:rPr>
              <a:t>rural areas</a:t>
            </a:r>
            <a:r>
              <a:rPr lang="en-US" dirty="0">
                <a:latin typeface="Calibri" panose="020F0502020204030204" pitchFamily="34" charset="0"/>
                <a:ea typeface="Calibri" panose="020F0502020204030204" pitchFamily="34" charset="0"/>
                <a:cs typeface="Calibri" panose="020F0502020204030204" pitchFamily="34" charset="0"/>
              </a:rPr>
              <a:t>, the European average coverage is approximately </a:t>
            </a:r>
            <a:r>
              <a:rPr lang="en-US" b="1" dirty="0">
                <a:latin typeface="Calibri" panose="020F0502020204030204" pitchFamily="34" charset="0"/>
                <a:ea typeface="Calibri" panose="020F0502020204030204" pitchFamily="34" charset="0"/>
                <a:cs typeface="Calibri" panose="020F0502020204030204" pitchFamily="34" charset="0"/>
              </a:rPr>
              <a:t>15 percentage points lower than the overall figure (74% vs 89%)</a:t>
            </a:r>
            <a:r>
              <a:rPr lang="en-US" dirty="0">
                <a:latin typeface="Calibri" panose="020F0502020204030204" pitchFamily="34" charset="0"/>
                <a:ea typeface="Calibri" panose="020F0502020204030204" pitchFamily="34" charset="0"/>
                <a:cs typeface="Calibri" panose="020F0502020204030204" pitchFamily="34" charset="0"/>
              </a:rPr>
              <a:t>, </a:t>
            </a:r>
            <a:r>
              <a:rPr lang="en-GB" sz="1800" dirty="0">
                <a:effectLst/>
                <a:latin typeface="Calibri" panose="020F0502020204030204" pitchFamily="34" charset="0"/>
                <a:ea typeface="Calibri" panose="020F0502020204030204" pitchFamily="34" charset="0"/>
                <a:cs typeface="Arial" panose="020B0604020202020204" pitchFamily="34" charset="0"/>
              </a:rPr>
              <a:t>underscoring an area that will require particular attention in the near future.</a:t>
            </a:r>
            <a:endParaRPr lang="it-IT"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9" name="Grafico 8">
            <a:extLst>
              <a:ext uri="{FF2B5EF4-FFF2-40B4-BE49-F238E27FC236}">
                <a16:creationId xmlns:a16="http://schemas.microsoft.com/office/drawing/2014/main" id="{BDD1A3BA-D5F0-89E4-A93A-1C1D22DD4D62}"/>
              </a:ext>
            </a:extLst>
          </p:cNvPr>
          <p:cNvGraphicFramePr/>
          <p:nvPr>
            <p:extLst>
              <p:ext uri="{D42A27DB-BD31-4B8C-83A1-F6EECF244321}">
                <p14:modId xmlns:p14="http://schemas.microsoft.com/office/powerpoint/2010/main" val="2924871276"/>
              </p:ext>
            </p:extLst>
          </p:nvPr>
        </p:nvGraphicFramePr>
        <p:xfrm>
          <a:off x="90051" y="3667732"/>
          <a:ext cx="7301255" cy="25196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Grafico 2">
            <a:extLst>
              <a:ext uri="{FF2B5EF4-FFF2-40B4-BE49-F238E27FC236}">
                <a16:creationId xmlns:a16="http://schemas.microsoft.com/office/drawing/2014/main" id="{D6C009D5-A719-63DA-8855-F25948D201ED}"/>
              </a:ext>
            </a:extLst>
          </p:cNvPr>
          <p:cNvGraphicFramePr/>
          <p:nvPr>
            <p:extLst>
              <p:ext uri="{D42A27DB-BD31-4B8C-83A1-F6EECF244321}">
                <p14:modId xmlns:p14="http://schemas.microsoft.com/office/powerpoint/2010/main" val="3683585905"/>
              </p:ext>
            </p:extLst>
          </p:nvPr>
        </p:nvGraphicFramePr>
        <p:xfrm>
          <a:off x="90052" y="1124347"/>
          <a:ext cx="7301255" cy="269938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39653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D19C8-70B2-88C4-106D-13E662B929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A881A-0AAB-FD22-E2D5-B80CE5BBF5C7}"/>
              </a:ext>
            </a:extLst>
          </p:cNvPr>
          <p:cNvSpPr>
            <a:spLocks noGrp="1"/>
          </p:cNvSpPr>
          <p:nvPr>
            <p:ph type="title"/>
          </p:nvPr>
        </p:nvSpPr>
        <p:spPr>
          <a:xfrm>
            <a:off x="90052" y="136525"/>
            <a:ext cx="10515600" cy="1325563"/>
          </a:xfrm>
        </p:spPr>
        <p:txBody>
          <a:bodyPr/>
          <a:lstStyle/>
          <a:p>
            <a:r>
              <a:rPr lang="en-US" b="1" i="1" dirty="0">
                <a:solidFill>
                  <a:schemeClr val="tx2">
                    <a:lumMod val="90000"/>
                    <a:lumOff val="10000"/>
                  </a:schemeClr>
                </a:solidFill>
              </a:rPr>
              <a:t>5G coverage and take-up in the EU – 2/2</a:t>
            </a:r>
            <a:endParaRPr lang="it-IT" b="1" i="1" dirty="0">
              <a:solidFill>
                <a:schemeClr val="tx2">
                  <a:lumMod val="90000"/>
                  <a:lumOff val="10000"/>
                </a:schemeClr>
              </a:solidFill>
            </a:endParaRPr>
          </a:p>
        </p:txBody>
      </p:sp>
      <p:sp>
        <p:nvSpPr>
          <p:cNvPr id="6" name="Slide Number Placeholder 5">
            <a:extLst>
              <a:ext uri="{FF2B5EF4-FFF2-40B4-BE49-F238E27FC236}">
                <a16:creationId xmlns:a16="http://schemas.microsoft.com/office/drawing/2014/main" id="{C8595093-0CB6-D7AE-D88A-BFCA99EA7D45}"/>
              </a:ext>
            </a:extLst>
          </p:cNvPr>
          <p:cNvSpPr>
            <a:spLocks noGrp="1"/>
          </p:cNvSpPr>
          <p:nvPr>
            <p:ph type="sldNum" sz="quarter" idx="12"/>
          </p:nvPr>
        </p:nvSpPr>
        <p:spPr>
          <a:xfrm>
            <a:off x="8610600" y="6356350"/>
            <a:ext cx="2743200" cy="365125"/>
          </a:xfrm>
        </p:spPr>
        <p:txBody>
          <a:bodyPr/>
          <a:lstStyle/>
          <a:p>
            <a:fld id="{96E6EB99-3F76-479A-861B-27281A71BA6C}" type="slidenum">
              <a:rPr lang="it-IT" smtClean="0"/>
              <a:t>6</a:t>
            </a:fld>
            <a:endParaRPr lang="it-IT"/>
          </a:p>
        </p:txBody>
      </p:sp>
      <p:sp>
        <p:nvSpPr>
          <p:cNvPr id="4" name="CasellaDiTesto 3">
            <a:extLst>
              <a:ext uri="{FF2B5EF4-FFF2-40B4-BE49-F238E27FC236}">
                <a16:creationId xmlns:a16="http://schemas.microsoft.com/office/drawing/2014/main" id="{35F1362F-04F6-2563-2FD6-841C82745E54}"/>
              </a:ext>
            </a:extLst>
          </p:cNvPr>
          <p:cNvSpPr txBox="1"/>
          <p:nvPr/>
        </p:nvSpPr>
        <p:spPr>
          <a:xfrm>
            <a:off x="90052" y="6138802"/>
            <a:ext cx="8248402" cy="246221"/>
          </a:xfrm>
          <a:prstGeom prst="rect">
            <a:avLst/>
          </a:prstGeom>
          <a:noFill/>
        </p:spPr>
        <p:txBody>
          <a:bodyPr wrap="square">
            <a:spAutoFit/>
          </a:bodyPr>
          <a:lstStyle/>
          <a:p>
            <a:r>
              <a:rPr lang="en-US" sz="1000" dirty="0"/>
              <a:t>Source: 1. European Commission, Digital Decade DESI; 2. </a:t>
            </a:r>
            <a:r>
              <a:rPr lang="en-US" sz="1000" dirty="0" err="1"/>
              <a:t>Ookla</a:t>
            </a:r>
            <a:r>
              <a:rPr lang="en-US" sz="1000" dirty="0"/>
              <a:t>, </a:t>
            </a:r>
            <a:r>
              <a:rPr lang="en-US" sz="1000" dirty="0" err="1"/>
              <a:t>Speedtest</a:t>
            </a:r>
            <a:r>
              <a:rPr lang="en-US" sz="1000" dirty="0"/>
              <a:t> Global Index, October 2024 </a:t>
            </a:r>
            <a:endParaRPr lang="it-IT" sz="1000" dirty="0"/>
          </a:p>
        </p:txBody>
      </p:sp>
      <p:sp>
        <p:nvSpPr>
          <p:cNvPr id="10" name="CasellaDiTesto 9">
            <a:extLst>
              <a:ext uri="{FF2B5EF4-FFF2-40B4-BE49-F238E27FC236}">
                <a16:creationId xmlns:a16="http://schemas.microsoft.com/office/drawing/2014/main" id="{ECE44BF7-FD43-21DF-3DD6-73BEAC8F26E7}"/>
              </a:ext>
            </a:extLst>
          </p:cNvPr>
          <p:cNvSpPr txBox="1"/>
          <p:nvPr/>
        </p:nvSpPr>
        <p:spPr>
          <a:xfrm>
            <a:off x="7391306" y="1617275"/>
            <a:ext cx="4800694" cy="4770537"/>
          </a:xfrm>
          <a:prstGeom prst="rect">
            <a:avLst/>
          </a:prstGeom>
          <a:noFill/>
        </p:spPr>
        <p:txBody>
          <a:bodyPr wrap="square">
            <a:spAutoFit/>
          </a:bodyPr>
          <a:lstStyle/>
          <a:p>
            <a:pPr marL="285750" indent="-285750">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T</a:t>
            </a:r>
            <a:r>
              <a:rPr lang="en-GB" dirty="0">
                <a:effectLst/>
                <a:latin typeface="Calibri" panose="020F0502020204030204" pitchFamily="34" charset="0"/>
                <a:ea typeface="Calibri" panose="020F0502020204030204" pitchFamily="34" charset="0"/>
                <a:cs typeface="Calibri" panose="020F0502020204030204" pitchFamily="34" charset="0"/>
              </a:rPr>
              <a:t>he percentage of the </a:t>
            </a:r>
            <a:r>
              <a:rPr lang="en-GB" b="1" dirty="0">
                <a:effectLst/>
                <a:latin typeface="Calibri" panose="020F0502020204030204" pitchFamily="34" charset="0"/>
                <a:ea typeface="Calibri" panose="020F0502020204030204" pitchFamily="34" charset="0"/>
                <a:cs typeface="Calibri" panose="020F0502020204030204" pitchFamily="34" charset="0"/>
              </a:rPr>
              <a:t>population with SIM cards that have generated traffic on 5G networks </a:t>
            </a:r>
            <a:r>
              <a:rPr lang="en-GB" dirty="0">
                <a:effectLst/>
                <a:latin typeface="Calibri" panose="020F0502020204030204" pitchFamily="34" charset="0"/>
                <a:ea typeface="Calibri" panose="020F0502020204030204" pitchFamily="34" charset="0"/>
                <a:cs typeface="Calibri" panose="020F0502020204030204" pitchFamily="34" charset="0"/>
              </a:rPr>
              <a:t>reveals that </a:t>
            </a:r>
            <a:r>
              <a:rPr lang="en-GB" b="1" dirty="0">
                <a:effectLst/>
                <a:latin typeface="Calibri" panose="020F0502020204030204" pitchFamily="34" charset="0"/>
                <a:ea typeface="Calibri" panose="020F0502020204030204" pitchFamily="34" charset="0"/>
                <a:cs typeface="Calibri" panose="020F0502020204030204" pitchFamily="34" charset="0"/>
              </a:rPr>
              <a:t>the European average stands at just 25%.</a:t>
            </a:r>
          </a:p>
          <a:p>
            <a:pPr marL="285750" indent="-285750">
              <a:buFont typeface="Arial" panose="020B0604020202020204" pitchFamily="34" charset="0"/>
              <a:buChar char="•"/>
            </a:pPr>
            <a:endParaRPr lang="en-GB"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It is worth noting that </a:t>
            </a:r>
            <a:r>
              <a:rPr lang="en-US" b="1" dirty="0">
                <a:latin typeface="Calibri" panose="020F0502020204030204" pitchFamily="34" charset="0"/>
                <a:ea typeface="Calibri" panose="020F0502020204030204" pitchFamily="34" charset="0"/>
                <a:cs typeface="Calibri" panose="020F0502020204030204" pitchFamily="34" charset="0"/>
              </a:rPr>
              <a:t>only four countries </a:t>
            </a:r>
            <a:r>
              <a:rPr lang="en-US" dirty="0">
                <a:latin typeface="Calibri" panose="020F0502020204030204" pitchFamily="34" charset="0"/>
                <a:ea typeface="Calibri" panose="020F0502020204030204" pitchFamily="34" charset="0"/>
                <a:cs typeface="Calibri" panose="020F0502020204030204" pitchFamily="34" charset="0"/>
              </a:rPr>
              <a:t>(Cyprus, Luxembourg, the Netherlands and Denmark) </a:t>
            </a:r>
            <a:r>
              <a:rPr lang="en-US" b="1" dirty="0">
                <a:latin typeface="Calibri" panose="020F0502020204030204" pitchFamily="34" charset="0"/>
                <a:ea typeface="Calibri" panose="020F0502020204030204" pitchFamily="34" charset="0"/>
                <a:cs typeface="Calibri" panose="020F0502020204030204" pitchFamily="34" charset="0"/>
              </a:rPr>
              <a:t>exceed the 50% threshold</a:t>
            </a:r>
            <a:r>
              <a:rPr lang="en-US" dirty="0">
                <a:latin typeface="Calibri" panose="020F0502020204030204" pitchFamily="34" charset="0"/>
                <a:ea typeface="Calibri" panose="020F0502020204030204" pitchFamily="34" charset="0"/>
                <a:cs typeface="Calibri" panose="020F0502020204030204" pitchFamily="34" charset="0"/>
              </a:rPr>
              <a:t>, while 18 Member States fall below 25%.</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GB" sz="1800" dirty="0">
                <a:effectLst/>
                <a:latin typeface="Calibri" panose="020F0502020204030204" pitchFamily="34" charset="0"/>
                <a:ea typeface="Calibri" panose="020F0502020204030204" pitchFamily="34" charset="0"/>
                <a:cs typeface="Arial" panose="020B0604020202020204" pitchFamily="34" charset="0"/>
              </a:rPr>
              <a:t>A comparison of </a:t>
            </a:r>
            <a:r>
              <a:rPr lang="en-GB" sz="1800" b="1" dirty="0">
                <a:effectLst/>
                <a:latin typeface="Calibri" panose="020F0502020204030204" pitchFamily="34" charset="0"/>
                <a:ea typeface="Calibri" panose="020F0502020204030204" pitchFamily="34" charset="0"/>
                <a:cs typeface="Arial" panose="020B0604020202020204" pitchFamily="34" charset="0"/>
              </a:rPr>
              <a:t>mobile network performance </a:t>
            </a:r>
            <a:r>
              <a:rPr lang="en-GB" sz="1800" dirty="0">
                <a:effectLst/>
                <a:latin typeface="Calibri" panose="020F0502020204030204" pitchFamily="34" charset="0"/>
                <a:ea typeface="Calibri" panose="020F0502020204030204" pitchFamily="34" charset="0"/>
                <a:cs typeface="Arial" panose="020B0604020202020204" pitchFamily="34" charset="0"/>
              </a:rPr>
              <a:t>in terms of download speed across Member States reveals that, with a </a:t>
            </a:r>
            <a:r>
              <a:rPr lang="en-GB" sz="1800" b="1" dirty="0">
                <a:effectLst/>
                <a:latin typeface="Calibri" panose="020F0502020204030204" pitchFamily="34" charset="0"/>
                <a:ea typeface="Calibri" panose="020F0502020204030204" pitchFamily="34" charset="0"/>
                <a:cs typeface="Arial" panose="020B0604020202020204" pitchFamily="34" charset="0"/>
              </a:rPr>
              <a:t>median EU value of approximately 84 Mbps</a:t>
            </a:r>
            <a:r>
              <a:rPr lang="en-GB" sz="1800" dirty="0">
                <a:effectLst/>
                <a:latin typeface="Calibri" panose="020F0502020204030204" pitchFamily="34" charset="0"/>
                <a:ea typeface="Calibri" panose="020F0502020204030204" pitchFamily="34" charset="0"/>
                <a:cs typeface="Arial" panose="020B0604020202020204" pitchFamily="34" charset="0"/>
              </a:rPr>
              <a:t>, the number of </a:t>
            </a:r>
            <a:r>
              <a:rPr lang="en-GB" sz="1800" b="1" dirty="0">
                <a:effectLst/>
                <a:latin typeface="Calibri" panose="020F0502020204030204" pitchFamily="34" charset="0"/>
                <a:ea typeface="Calibri" panose="020F0502020204030204" pitchFamily="34" charset="0"/>
                <a:cs typeface="Arial" panose="020B0604020202020204" pitchFamily="34" charset="0"/>
              </a:rPr>
              <a:t>countries falling below </a:t>
            </a:r>
            <a:r>
              <a:rPr lang="en-GB" sz="1800" dirty="0">
                <a:effectLst/>
                <a:latin typeface="Calibri" panose="020F0502020204030204" pitchFamily="34" charset="0"/>
                <a:ea typeface="Calibri" panose="020F0502020204030204" pitchFamily="34" charset="0"/>
                <a:cs typeface="Arial" panose="020B0604020202020204" pitchFamily="34" charset="0"/>
              </a:rPr>
              <a:t>this threshold remains relatively high, specifically </a:t>
            </a:r>
            <a:r>
              <a:rPr lang="en-GB" sz="1800" b="1" dirty="0">
                <a:effectLst/>
                <a:latin typeface="Calibri" panose="020F0502020204030204" pitchFamily="34" charset="0"/>
                <a:ea typeface="Calibri" panose="020F0502020204030204" pitchFamily="34" charset="0"/>
                <a:cs typeface="Arial" panose="020B0604020202020204" pitchFamily="34" charset="0"/>
              </a:rPr>
              <a:t>13 out of 27</a:t>
            </a:r>
            <a:r>
              <a:rPr lang="en-GB" sz="1800" dirty="0">
                <a:effectLst/>
                <a:latin typeface="Calibri" panose="020F0502020204030204" pitchFamily="34" charset="0"/>
                <a:ea typeface="Calibri" panose="020F0502020204030204" pitchFamily="34" charset="0"/>
                <a:cs typeface="Arial" panose="020B0604020202020204" pitchFamily="34" charset="0"/>
              </a:rPr>
              <a:t>.</a:t>
            </a:r>
            <a:endParaRPr lang="it-IT" sz="1600" dirty="0"/>
          </a:p>
        </p:txBody>
      </p:sp>
      <p:graphicFrame>
        <p:nvGraphicFramePr>
          <p:cNvPr id="3" name="Grafico 2">
            <a:extLst>
              <a:ext uri="{FF2B5EF4-FFF2-40B4-BE49-F238E27FC236}">
                <a16:creationId xmlns:a16="http://schemas.microsoft.com/office/drawing/2014/main" id="{FC017958-0263-4923-C1A4-631CFB3DB9C6}"/>
              </a:ext>
            </a:extLst>
          </p:cNvPr>
          <p:cNvGraphicFramePr/>
          <p:nvPr>
            <p:extLst>
              <p:ext uri="{D42A27DB-BD31-4B8C-83A1-F6EECF244321}">
                <p14:modId xmlns:p14="http://schemas.microsoft.com/office/powerpoint/2010/main" val="3677792154"/>
              </p:ext>
            </p:extLst>
          </p:nvPr>
        </p:nvGraphicFramePr>
        <p:xfrm>
          <a:off x="90052" y="1277855"/>
          <a:ext cx="7301255" cy="25196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Grafico 4">
            <a:extLst>
              <a:ext uri="{FF2B5EF4-FFF2-40B4-BE49-F238E27FC236}">
                <a16:creationId xmlns:a16="http://schemas.microsoft.com/office/drawing/2014/main" id="{34016BE0-4655-CCF0-6D85-643917AE53FA}"/>
              </a:ext>
            </a:extLst>
          </p:cNvPr>
          <p:cNvGraphicFramePr/>
          <p:nvPr>
            <p:extLst>
              <p:ext uri="{D42A27DB-BD31-4B8C-83A1-F6EECF244321}">
                <p14:modId xmlns:p14="http://schemas.microsoft.com/office/powerpoint/2010/main" val="1933657051"/>
              </p:ext>
            </p:extLst>
          </p:nvPr>
        </p:nvGraphicFramePr>
        <p:xfrm>
          <a:off x="90051" y="3619122"/>
          <a:ext cx="7301255" cy="251968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87442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BC4D7-6686-E466-50CC-9911F90CAA0A}"/>
            </a:ext>
          </a:extLst>
        </p:cNvPr>
        <p:cNvGrpSpPr/>
        <p:nvPr/>
      </p:nvGrpSpPr>
      <p:grpSpPr>
        <a:xfrm>
          <a:off x="0" y="0"/>
          <a:ext cx="0" cy="0"/>
          <a:chOff x="0" y="0"/>
          <a:chExt cx="0" cy="0"/>
        </a:xfrm>
      </p:grpSpPr>
      <p:sp>
        <p:nvSpPr>
          <p:cNvPr id="3" name="Segnaposto numero diapositiva 2">
            <a:extLst>
              <a:ext uri="{FF2B5EF4-FFF2-40B4-BE49-F238E27FC236}">
                <a16:creationId xmlns:a16="http://schemas.microsoft.com/office/drawing/2014/main" id="{006FED55-7774-2E84-3BAF-4D1879CAD409}"/>
              </a:ext>
            </a:extLst>
          </p:cNvPr>
          <p:cNvSpPr>
            <a:spLocks noGrp="1"/>
          </p:cNvSpPr>
          <p:nvPr>
            <p:ph type="sldNum" sz="quarter" idx="12"/>
          </p:nvPr>
        </p:nvSpPr>
        <p:spPr/>
        <p:txBody>
          <a:bodyPr/>
          <a:lstStyle/>
          <a:p>
            <a:fld id="{96E6EB99-3F76-479A-861B-27281A71BA6C}" type="slidenum">
              <a:rPr lang="it-IT" smtClean="0"/>
              <a:t>7</a:t>
            </a:fld>
            <a:endParaRPr lang="it-IT"/>
          </a:p>
        </p:txBody>
      </p:sp>
      <p:sp>
        <p:nvSpPr>
          <p:cNvPr id="4" name="Titolo 3">
            <a:extLst>
              <a:ext uri="{FF2B5EF4-FFF2-40B4-BE49-F238E27FC236}">
                <a16:creationId xmlns:a16="http://schemas.microsoft.com/office/drawing/2014/main" id="{3024451A-CFF1-3B6F-726E-8CED45E79120}"/>
              </a:ext>
            </a:extLst>
          </p:cNvPr>
          <p:cNvSpPr>
            <a:spLocks noGrp="1"/>
          </p:cNvSpPr>
          <p:nvPr>
            <p:ph type="title"/>
          </p:nvPr>
        </p:nvSpPr>
        <p:spPr>
          <a:xfrm>
            <a:off x="0" y="20618"/>
            <a:ext cx="10515600" cy="1729599"/>
          </a:xfrm>
        </p:spPr>
        <p:txBody>
          <a:bodyPr>
            <a:normAutofit fontScale="90000"/>
          </a:bodyPr>
          <a:lstStyle/>
          <a:p>
            <a:r>
              <a:rPr lang="en-US" b="1" i="1" dirty="0">
                <a:solidFill>
                  <a:schemeClr val="tx2">
                    <a:lumMod val="90000"/>
                    <a:lumOff val="10000"/>
                  </a:schemeClr>
                </a:solidFill>
              </a:rPr>
              <a:t>The White Paper "How to Master Europe's Digital Infrastructure Needs?“: three pillars of action</a:t>
            </a:r>
            <a:endParaRPr lang="it-IT" b="1" i="1" dirty="0">
              <a:solidFill>
                <a:schemeClr val="tx2">
                  <a:lumMod val="90000"/>
                  <a:lumOff val="10000"/>
                </a:schemeClr>
              </a:solidFill>
            </a:endParaRPr>
          </a:p>
        </p:txBody>
      </p:sp>
      <p:sp>
        <p:nvSpPr>
          <p:cNvPr id="12" name="Content Placeholder 2">
            <a:extLst>
              <a:ext uri="{FF2B5EF4-FFF2-40B4-BE49-F238E27FC236}">
                <a16:creationId xmlns:a16="http://schemas.microsoft.com/office/drawing/2014/main" id="{3B033007-E57F-F53A-CA45-50A9E5F9B17D}"/>
              </a:ext>
            </a:extLst>
          </p:cNvPr>
          <p:cNvSpPr txBox="1">
            <a:spLocks/>
          </p:cNvSpPr>
          <p:nvPr/>
        </p:nvSpPr>
        <p:spPr>
          <a:xfrm>
            <a:off x="167258" y="1719760"/>
            <a:ext cx="11857484" cy="1709240"/>
          </a:xfrm>
          <a:prstGeom prst="rect">
            <a:avLst/>
          </a:prstGeom>
          <a:ln>
            <a:solidFill>
              <a:srgbClr val="003399"/>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latin typeface="Calibri" panose="020F0502020204030204" pitchFamily="34" charset="0"/>
                <a:ea typeface="Calibri" panose="020F0502020204030204" pitchFamily="34" charset="0"/>
                <a:cs typeface="Calibri" panose="020F0502020204030204" pitchFamily="34" charset="0"/>
              </a:rPr>
              <a:t>The creation of a “3C Network – Connected Collaborative Computing</a:t>
            </a:r>
          </a:p>
          <a:p>
            <a:pPr marL="0" indent="0" algn="just">
              <a:lnSpc>
                <a:spcPct val="110000"/>
              </a:lnSpc>
              <a:buNone/>
            </a:pPr>
            <a:r>
              <a:rPr lang="en-GB" sz="1900" dirty="0">
                <a:effectLst/>
                <a:latin typeface="Calibri" panose="020F0502020204030204" pitchFamily="34" charset="0"/>
                <a:ea typeface="Calibri" panose="020F0502020204030204" pitchFamily="34" charset="0"/>
              </a:rPr>
              <a:t>this entails </a:t>
            </a:r>
            <a:r>
              <a:rPr lang="en-GB" sz="1900" b="1" dirty="0">
                <a:effectLst/>
                <a:latin typeface="Calibri" panose="020F0502020204030204" pitchFamily="34" charset="0"/>
                <a:ea typeface="Calibri" panose="020F0502020204030204" pitchFamily="34" charset="0"/>
              </a:rPr>
              <a:t>an open ecosystem encompassing a variety of technological components</a:t>
            </a:r>
            <a:r>
              <a:rPr lang="en-GB" sz="1900" dirty="0">
                <a:effectLst/>
                <a:latin typeface="Calibri" panose="020F0502020204030204" pitchFamily="34" charset="0"/>
                <a:ea typeface="Calibri" panose="020F0502020204030204" pitchFamily="34" charset="0"/>
              </a:rPr>
              <a:t>, including semiconductors, computing capacity across diverse edge and cloud environments, radio technologies, connectivity infrastructures, data management systems, and applications. The initiative aims to </a:t>
            </a:r>
            <a:r>
              <a:rPr lang="en-GB" sz="1900" b="1" dirty="0">
                <a:effectLst/>
                <a:latin typeface="Calibri" panose="020F0502020204030204" pitchFamily="34" charset="0"/>
                <a:ea typeface="Calibri" panose="020F0502020204030204" pitchFamily="34" charset="0"/>
              </a:rPr>
              <a:t>foster capacity-building through open innovation and technological expertise </a:t>
            </a:r>
            <a:r>
              <a:rPr lang="en-GB" sz="1900" dirty="0">
                <a:effectLst/>
                <a:latin typeface="Calibri" panose="020F0502020204030204" pitchFamily="34" charset="0"/>
                <a:ea typeface="Calibri" panose="020F0502020204030204" pitchFamily="34" charset="0"/>
              </a:rPr>
              <a:t>by means of a series </a:t>
            </a:r>
            <a:r>
              <a:rPr lang="en-GB" sz="1900" b="1" dirty="0">
                <a:effectLst/>
                <a:latin typeface="Calibri" panose="020F0502020204030204" pitchFamily="34" charset="0"/>
                <a:ea typeface="Calibri" panose="020F0502020204030204" pitchFamily="34" charset="0"/>
              </a:rPr>
              <a:t>of large-scale pilot projects</a:t>
            </a:r>
            <a:r>
              <a:rPr lang="en-GB" sz="1900" dirty="0">
                <a:effectLst/>
                <a:latin typeface="Calibri" panose="020F0502020204030204" pitchFamily="34" charset="0"/>
                <a:ea typeface="Calibri" panose="020F0502020204030204" pitchFamily="34" charset="0"/>
              </a:rPr>
              <a:t>, which are designed to </a:t>
            </a:r>
            <a:r>
              <a:rPr lang="en-GB" sz="1900" b="1" dirty="0">
                <a:effectLst/>
                <a:latin typeface="Calibri" panose="020F0502020204030204" pitchFamily="34" charset="0"/>
                <a:ea typeface="Calibri" panose="020F0502020204030204" pitchFamily="34" charset="0"/>
              </a:rPr>
              <a:t>create integrated end-to-end infrastructures and platforms</a:t>
            </a:r>
            <a:r>
              <a:rPr lang="en-GB" sz="1900" dirty="0">
                <a:effectLst/>
                <a:latin typeface="Calibri" panose="020F0502020204030204" pitchFamily="34" charset="0"/>
                <a:ea typeface="Calibri" panose="020F0502020204030204" pitchFamily="34" charset="0"/>
              </a:rPr>
              <a:t>.</a:t>
            </a:r>
            <a:endParaRPr lang="en-US" sz="19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
        <p:nvSpPr>
          <p:cNvPr id="13" name="Content Placeholder 2">
            <a:extLst>
              <a:ext uri="{FF2B5EF4-FFF2-40B4-BE49-F238E27FC236}">
                <a16:creationId xmlns:a16="http://schemas.microsoft.com/office/drawing/2014/main" id="{22608418-6BE1-6A44-DBA6-CF7467227386}"/>
              </a:ext>
            </a:extLst>
          </p:cNvPr>
          <p:cNvSpPr txBox="1">
            <a:spLocks/>
          </p:cNvSpPr>
          <p:nvPr/>
        </p:nvSpPr>
        <p:spPr>
          <a:xfrm>
            <a:off x="167258" y="3630040"/>
            <a:ext cx="11857484" cy="1215733"/>
          </a:xfrm>
          <a:prstGeom prst="rect">
            <a:avLst/>
          </a:prstGeom>
          <a:ln>
            <a:solidFill>
              <a:srgbClr val="003399"/>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latin typeface="Calibri" panose="020F0502020204030204" pitchFamily="34" charset="0"/>
                <a:ea typeface="Calibri" panose="020F0502020204030204" pitchFamily="34" charset="0"/>
                <a:cs typeface="Calibri" panose="020F0502020204030204" pitchFamily="34" charset="0"/>
              </a:rPr>
              <a:t>The completion of the Digital Single Market</a:t>
            </a:r>
          </a:p>
          <a:p>
            <a:pPr marL="0" indent="0" algn="just">
              <a:lnSpc>
                <a:spcPct val="100000"/>
              </a:lnSpc>
              <a:buNone/>
            </a:pPr>
            <a:r>
              <a:rPr lang="en-US" sz="1800" dirty="0">
                <a:effectLst/>
                <a:latin typeface="Calibri" panose="020F0502020204030204" pitchFamily="34" charset="0"/>
                <a:ea typeface="Calibri" panose="020F0502020204030204" pitchFamily="34" charset="0"/>
              </a:rPr>
              <a:t>this involves an </a:t>
            </a:r>
            <a:r>
              <a:rPr lang="en-US" sz="1800" b="1" dirty="0">
                <a:effectLst/>
                <a:latin typeface="Calibri" panose="020F0502020204030204" pitchFamily="34" charset="0"/>
                <a:ea typeface="Calibri" panose="020F0502020204030204" pitchFamily="34" charset="0"/>
              </a:rPr>
              <a:t>enhancement of the rules set forth by the European Electronic Communications Code</a:t>
            </a:r>
            <a:r>
              <a:rPr lang="en-US" sz="1800" dirty="0">
                <a:effectLst/>
                <a:latin typeface="Calibri" panose="020F0502020204030204" pitchFamily="34" charset="0"/>
                <a:ea typeface="Calibri" panose="020F0502020204030204" pitchFamily="34" charset="0"/>
              </a:rPr>
              <a:t>, and through a </a:t>
            </a:r>
            <a:r>
              <a:rPr lang="en-US" sz="1800" b="1" dirty="0">
                <a:effectLst/>
                <a:latin typeface="Calibri" panose="020F0502020204030204" pitchFamily="34" charset="0"/>
                <a:ea typeface="Calibri" panose="020F0502020204030204" pitchFamily="34" charset="0"/>
              </a:rPr>
              <a:t>reconsideration of the existing regulatory framework </a:t>
            </a:r>
            <a:r>
              <a:rPr lang="en-US" sz="1800" dirty="0">
                <a:effectLst/>
                <a:latin typeface="Calibri" panose="020F0502020204030204" pitchFamily="34" charset="0"/>
                <a:ea typeface="Calibri" panose="020F0502020204030204" pitchFamily="34" charset="0"/>
              </a:rPr>
              <a:t>to guarantee a level playing field and </a:t>
            </a:r>
            <a:r>
              <a:rPr lang="en-US" sz="1800" b="1" dirty="0">
                <a:effectLst/>
                <a:latin typeface="Calibri" panose="020F0502020204030204" pitchFamily="34" charset="0"/>
                <a:ea typeface="Calibri" panose="020F0502020204030204" pitchFamily="34" charset="0"/>
              </a:rPr>
              <a:t>equivalent rights and obligations for all actors and end-users of digital networks</a:t>
            </a:r>
            <a:r>
              <a:rPr lang="en-GB" sz="1800" dirty="0">
                <a:effectLst/>
                <a:latin typeface="Calibri" panose="020F0502020204030204" pitchFamily="34" charset="0"/>
                <a:ea typeface="Calibri" panose="020F0502020204030204" pitchFamily="34" charset="0"/>
              </a:rPr>
              <a:t>.</a:t>
            </a: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8043F327-2AA7-9E40-767F-5ADAA2F5E43C}"/>
              </a:ext>
            </a:extLst>
          </p:cNvPr>
          <p:cNvSpPr txBox="1">
            <a:spLocks/>
          </p:cNvSpPr>
          <p:nvPr/>
        </p:nvSpPr>
        <p:spPr>
          <a:xfrm>
            <a:off x="167258" y="5004533"/>
            <a:ext cx="11857484" cy="1172983"/>
          </a:xfrm>
          <a:prstGeom prst="rect">
            <a:avLst/>
          </a:prstGeom>
          <a:ln>
            <a:solidFill>
              <a:srgbClr val="003399"/>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latin typeface="Calibri" panose="020F0502020204030204" pitchFamily="34" charset="0"/>
                <a:ea typeface="Calibri" panose="020F0502020204030204" pitchFamily="34" charset="0"/>
                <a:cs typeface="Calibri" panose="020F0502020204030204" pitchFamily="34" charset="0"/>
              </a:rPr>
              <a:t>The establishment of secure and resilient digital infrastructures for Europe</a:t>
            </a:r>
          </a:p>
          <a:p>
            <a:pPr marL="0" indent="0" algn="just">
              <a:buNone/>
            </a:pPr>
            <a:r>
              <a:rPr lang="en-GB" sz="1800" dirty="0">
                <a:effectLst/>
                <a:latin typeface="Calibri" panose="020F0502020204030204" pitchFamily="34" charset="0"/>
                <a:ea typeface="Calibri" panose="020F0502020204030204" pitchFamily="34" charset="0"/>
              </a:rPr>
              <a:t>this includes a series of initiatives, including the </a:t>
            </a:r>
            <a:r>
              <a:rPr lang="en-GB" sz="1800" b="1" dirty="0">
                <a:effectLst/>
                <a:latin typeface="Calibri" panose="020F0502020204030204" pitchFamily="34" charset="0"/>
                <a:ea typeface="Calibri" panose="020F0502020204030204" pitchFamily="34" charset="0"/>
              </a:rPr>
              <a:t>reinforcement of research and development activities </a:t>
            </a:r>
            <a:r>
              <a:rPr lang="en-GB" sz="1800" dirty="0">
                <a:effectLst/>
                <a:latin typeface="Calibri" panose="020F0502020204030204" pitchFamily="34" charset="0"/>
                <a:ea typeface="Calibri" panose="020F0502020204030204" pitchFamily="34" charset="0"/>
              </a:rPr>
              <a:t>to provide support for new fibre and cable technologies, and the </a:t>
            </a:r>
            <a:r>
              <a:rPr lang="en-GB" sz="1800" b="1" dirty="0">
                <a:effectLst/>
                <a:latin typeface="Calibri" panose="020F0502020204030204" pitchFamily="34" charset="0"/>
                <a:ea typeface="Calibri" panose="020F0502020204030204" pitchFamily="34" charset="0"/>
              </a:rPr>
              <a:t>review of existing tools such as grants, public procurement, and grant blending structures</a:t>
            </a:r>
            <a:r>
              <a:rPr lang="en-GB" sz="1800" dirty="0">
                <a:effectLst/>
                <a:latin typeface="Calibri" panose="020F0502020204030204" pitchFamily="34" charset="0"/>
                <a:ea typeface="Calibri" panose="020F0502020204030204" pitchFamily="34" charset="0"/>
              </a:rPr>
              <a:t>.</a:t>
            </a: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1496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366C1-9CB1-E237-DB67-3623A1996553}"/>
            </a:ext>
          </a:extLst>
        </p:cNvPr>
        <p:cNvGrpSpPr/>
        <p:nvPr/>
      </p:nvGrpSpPr>
      <p:grpSpPr>
        <a:xfrm>
          <a:off x="0" y="0"/>
          <a:ext cx="0" cy="0"/>
          <a:chOff x="0" y="0"/>
          <a:chExt cx="0" cy="0"/>
        </a:xfrm>
      </p:grpSpPr>
      <p:sp>
        <p:nvSpPr>
          <p:cNvPr id="3" name="Segnaposto numero diapositiva 2">
            <a:extLst>
              <a:ext uri="{FF2B5EF4-FFF2-40B4-BE49-F238E27FC236}">
                <a16:creationId xmlns:a16="http://schemas.microsoft.com/office/drawing/2014/main" id="{56F340C8-86CE-24C9-83E9-7479A64BBCC0}"/>
              </a:ext>
            </a:extLst>
          </p:cNvPr>
          <p:cNvSpPr>
            <a:spLocks noGrp="1"/>
          </p:cNvSpPr>
          <p:nvPr>
            <p:ph type="sldNum" sz="quarter" idx="12"/>
          </p:nvPr>
        </p:nvSpPr>
        <p:spPr/>
        <p:txBody>
          <a:bodyPr/>
          <a:lstStyle/>
          <a:p>
            <a:fld id="{96E6EB99-3F76-479A-861B-27281A71BA6C}" type="slidenum">
              <a:rPr lang="it-IT" smtClean="0"/>
              <a:t>8</a:t>
            </a:fld>
            <a:endParaRPr lang="it-IT"/>
          </a:p>
        </p:txBody>
      </p:sp>
      <p:sp>
        <p:nvSpPr>
          <p:cNvPr id="4" name="Titolo 3">
            <a:extLst>
              <a:ext uri="{FF2B5EF4-FFF2-40B4-BE49-F238E27FC236}">
                <a16:creationId xmlns:a16="http://schemas.microsoft.com/office/drawing/2014/main" id="{EF38DAAC-F658-6A0E-98E8-F8DE288DF944}"/>
              </a:ext>
            </a:extLst>
          </p:cNvPr>
          <p:cNvSpPr>
            <a:spLocks noGrp="1"/>
          </p:cNvSpPr>
          <p:nvPr>
            <p:ph type="title"/>
          </p:nvPr>
        </p:nvSpPr>
        <p:spPr>
          <a:xfrm>
            <a:off x="142010" y="-185593"/>
            <a:ext cx="10515600" cy="1325563"/>
          </a:xfrm>
        </p:spPr>
        <p:txBody>
          <a:bodyPr>
            <a:normAutofit/>
          </a:bodyPr>
          <a:lstStyle/>
          <a:p>
            <a:r>
              <a:rPr lang="it-IT" b="1" i="1" dirty="0" err="1">
                <a:solidFill>
                  <a:schemeClr val="tx2">
                    <a:lumMod val="90000"/>
                    <a:lumOff val="10000"/>
                  </a:schemeClr>
                </a:solidFill>
              </a:rPr>
              <a:t>Draghi’s</a:t>
            </a:r>
            <a:r>
              <a:rPr lang="it-IT" b="1" i="1" dirty="0">
                <a:solidFill>
                  <a:schemeClr val="tx2">
                    <a:lumMod val="90000"/>
                    <a:lumOff val="10000"/>
                  </a:schemeClr>
                </a:solidFill>
              </a:rPr>
              <a:t> report / key </a:t>
            </a:r>
            <a:r>
              <a:rPr lang="it-IT" b="1" i="1" dirty="0" err="1">
                <a:solidFill>
                  <a:schemeClr val="tx2">
                    <a:lumMod val="90000"/>
                    <a:lumOff val="10000"/>
                  </a:schemeClr>
                </a:solidFill>
              </a:rPr>
              <a:t>connectivity</a:t>
            </a:r>
            <a:r>
              <a:rPr lang="it-IT" b="1" i="1" dirty="0">
                <a:solidFill>
                  <a:schemeClr val="tx2">
                    <a:lumMod val="90000"/>
                    <a:lumOff val="10000"/>
                  </a:schemeClr>
                </a:solidFill>
              </a:rPr>
              <a:t> policies</a:t>
            </a:r>
          </a:p>
        </p:txBody>
      </p:sp>
      <p:sp>
        <p:nvSpPr>
          <p:cNvPr id="43" name="Content Placeholder 2">
            <a:extLst>
              <a:ext uri="{FF2B5EF4-FFF2-40B4-BE49-F238E27FC236}">
                <a16:creationId xmlns:a16="http://schemas.microsoft.com/office/drawing/2014/main" id="{8BD708C3-BBE4-7ADD-16AD-CACE11660747}"/>
              </a:ext>
            </a:extLst>
          </p:cNvPr>
          <p:cNvSpPr>
            <a:spLocks noGrp="1"/>
          </p:cNvSpPr>
          <p:nvPr>
            <p:ph idx="1"/>
          </p:nvPr>
        </p:nvSpPr>
        <p:spPr>
          <a:xfrm>
            <a:off x="2204604" y="1177581"/>
            <a:ext cx="7632032" cy="287808"/>
          </a:xfrm>
        </p:spPr>
        <p:txBody>
          <a:bodyPr>
            <a:normAutofit fontScale="25000" lnSpcReduction="20000"/>
          </a:bodyPr>
          <a:lstStyle/>
          <a:p>
            <a:pPr marL="0" indent="0">
              <a:buNone/>
            </a:pPr>
            <a:r>
              <a:rPr lang="en-US" sz="6400" b="1" dirty="0"/>
              <a:t>HIGH-SPEED/CAPACITY NETWORKS AND RELATED EQUIPMENT AND SOFTWARE</a:t>
            </a:r>
            <a:r>
              <a:rPr lang="en-US" sz="5500" b="1" dirty="0"/>
              <a:t>:</a:t>
            </a:r>
          </a:p>
          <a:p>
            <a:pPr marL="0" indent="0">
              <a:buNone/>
            </a:pPr>
            <a:endParaRPr lang="it-IT" dirty="0"/>
          </a:p>
        </p:txBody>
      </p:sp>
      <p:sp>
        <p:nvSpPr>
          <p:cNvPr id="44" name="Content Placeholder 2">
            <a:extLst>
              <a:ext uri="{FF2B5EF4-FFF2-40B4-BE49-F238E27FC236}">
                <a16:creationId xmlns:a16="http://schemas.microsoft.com/office/drawing/2014/main" id="{05C7AEA4-2C73-C9F3-406F-71A4630AC134}"/>
              </a:ext>
            </a:extLst>
          </p:cNvPr>
          <p:cNvSpPr txBox="1">
            <a:spLocks/>
          </p:cNvSpPr>
          <p:nvPr/>
        </p:nvSpPr>
        <p:spPr>
          <a:xfrm>
            <a:off x="687441" y="1750218"/>
            <a:ext cx="10666359" cy="4036473"/>
          </a:xfrm>
          <a:prstGeom prst="rect">
            <a:avLst/>
          </a:prstGeom>
          <a:ln>
            <a:solidFill>
              <a:srgbClr val="003399"/>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latin typeface="Calibri" panose="020F0502020204030204" pitchFamily="34" charset="0"/>
                <a:ea typeface="Calibri" panose="020F0502020204030204" pitchFamily="34" charset="0"/>
                <a:cs typeface="Calibri" panose="020F0502020204030204" pitchFamily="34" charset="0"/>
              </a:rPr>
              <a:t>Completing the Digital Single Market for telecommunications, </a:t>
            </a:r>
            <a:r>
              <a:rPr lang="en-US" sz="1800" b="1" dirty="0">
                <a:latin typeface="Calibri" panose="020F0502020204030204" pitchFamily="34" charset="0"/>
                <a:ea typeface="Calibri" panose="020F0502020204030204" pitchFamily="34" charset="0"/>
                <a:cs typeface="Calibri" panose="020F0502020204030204" pitchFamily="34" charset="0"/>
              </a:rPr>
              <a:t>harmonizing rules </a:t>
            </a:r>
            <a:r>
              <a:rPr lang="en-US" sz="1800" dirty="0">
                <a:latin typeface="Calibri" panose="020F0502020204030204" pitchFamily="34" charset="0"/>
                <a:ea typeface="Calibri" panose="020F0502020204030204" pitchFamily="34" charset="0"/>
                <a:cs typeface="Calibri" panose="020F0502020204030204" pitchFamily="34" charset="0"/>
              </a:rPr>
              <a:t>and favoring</a:t>
            </a:r>
            <a:r>
              <a:rPr lang="en-US" sz="1800" b="1" dirty="0">
                <a:latin typeface="Calibri" panose="020F0502020204030204" pitchFamily="34" charset="0"/>
                <a:ea typeface="Calibri" panose="020F0502020204030204" pitchFamily="34" charset="0"/>
                <a:cs typeface="Calibri" panose="020F0502020204030204" pitchFamily="34" charset="0"/>
              </a:rPr>
              <a:t> cross-border mergers and operations;</a:t>
            </a:r>
          </a:p>
          <a:p>
            <a:r>
              <a:rPr lang="en-US" sz="1800" b="1" dirty="0">
                <a:latin typeface="Calibri" panose="020F0502020204030204" pitchFamily="34" charset="0"/>
                <a:ea typeface="Calibri" panose="020F0502020204030204" pitchFamily="34" charset="0"/>
                <a:cs typeface="Calibri" panose="020F0502020204030204" pitchFamily="34" charset="0"/>
              </a:rPr>
              <a:t>Harmonizing the release of new frequency bands to facilitate investment across EU Member States by European players;</a:t>
            </a:r>
          </a:p>
          <a:p>
            <a:r>
              <a:rPr lang="en-US" sz="1800" b="1" dirty="0">
                <a:latin typeface="Calibri" panose="020F0502020204030204" pitchFamily="34" charset="0"/>
                <a:ea typeface="Calibri" panose="020F0502020204030204" pitchFamily="34" charset="0"/>
                <a:cs typeface="Calibri" panose="020F0502020204030204" pitchFamily="34" charset="0"/>
              </a:rPr>
              <a:t>Releasing additional </a:t>
            </a:r>
            <a:r>
              <a:rPr lang="en-US" sz="1800" b="1" dirty="0" err="1">
                <a:latin typeface="Calibri" panose="020F0502020204030204" pitchFamily="34" charset="0"/>
                <a:ea typeface="Calibri" panose="020F0502020204030204" pitchFamily="34" charset="0"/>
                <a:cs typeface="Calibri" panose="020F0502020204030204" pitchFamily="34" charset="0"/>
              </a:rPr>
              <a:t>WiFi</a:t>
            </a:r>
            <a:r>
              <a:rPr lang="en-US" sz="1800" b="1" dirty="0">
                <a:latin typeface="Calibri" panose="020F0502020204030204" pitchFamily="34" charset="0"/>
                <a:ea typeface="Calibri" panose="020F0502020204030204" pitchFamily="34" charset="0"/>
                <a:cs typeface="Calibri" panose="020F0502020204030204" pitchFamily="34" charset="0"/>
              </a:rPr>
              <a:t>-dedicated bands within the spectrum guidelines for 5G and 6G</a:t>
            </a:r>
            <a:r>
              <a:rPr lang="en-US" sz="1800" dirty="0">
                <a:latin typeface="Calibri" panose="020F0502020204030204" pitchFamily="34" charset="0"/>
                <a:ea typeface="Calibri" panose="020F0502020204030204" pitchFamily="34" charset="0"/>
                <a:cs typeface="Calibri" panose="020F0502020204030204" pitchFamily="34" charset="0"/>
              </a:rPr>
              <a:t>, while preserving the long-term viability of private </a:t>
            </a:r>
            <a:r>
              <a:rPr lang="en-US" sz="1800" dirty="0" err="1">
                <a:latin typeface="Calibri" panose="020F0502020204030204" pitchFamily="34" charset="0"/>
                <a:ea typeface="Calibri" panose="020F0502020204030204" pitchFamily="34" charset="0"/>
                <a:cs typeface="Calibri" panose="020F0502020204030204" pitchFamily="34" charset="0"/>
              </a:rPr>
              <a:t>WiFi</a:t>
            </a:r>
            <a:r>
              <a:rPr lang="en-US" sz="1800" b="1" dirty="0">
                <a:latin typeface="Calibri" panose="020F0502020204030204" pitchFamily="34" charset="0"/>
                <a:ea typeface="Calibri" panose="020F0502020204030204" pitchFamily="34" charset="0"/>
                <a:cs typeface="Calibri" panose="020F0502020204030204" pitchFamily="34" charset="0"/>
              </a:rPr>
              <a:t>;</a:t>
            </a:r>
            <a:endParaRPr lang="en-US" sz="1800" dirty="0">
              <a:latin typeface="Calibri" panose="020F0502020204030204" pitchFamily="34" charset="0"/>
              <a:ea typeface="Calibri" panose="020F0502020204030204" pitchFamily="34" charset="0"/>
              <a:cs typeface="Calibri" panose="020F0502020204030204" pitchFamily="34" charset="0"/>
            </a:endParaRPr>
          </a:p>
          <a:p>
            <a:r>
              <a:rPr lang="en-US" sz="1800" dirty="0">
                <a:latin typeface="Calibri" panose="020F0502020204030204" pitchFamily="34" charset="0"/>
                <a:ea typeface="Calibri" panose="020F0502020204030204" pitchFamily="34" charset="0"/>
                <a:cs typeface="Calibri" panose="020F0502020204030204" pitchFamily="34" charset="0"/>
              </a:rPr>
              <a:t>Introducing </a:t>
            </a:r>
            <a:r>
              <a:rPr lang="en-US" sz="1800" b="1" dirty="0">
                <a:latin typeface="Calibri" panose="020F0502020204030204" pitchFamily="34" charset="0"/>
                <a:ea typeface="Calibri" panose="020F0502020204030204" pitchFamily="34" charset="0"/>
                <a:cs typeface="Calibri" panose="020F0502020204030204" pitchFamily="34" charset="0"/>
              </a:rPr>
              <a:t>cut-off dates </a:t>
            </a:r>
            <a:r>
              <a:rPr lang="en-US" sz="1800" dirty="0">
                <a:latin typeface="Calibri" panose="020F0502020204030204" pitchFamily="34" charset="0"/>
                <a:ea typeface="Calibri" panose="020F0502020204030204" pitchFamily="34" charset="0"/>
                <a:cs typeface="Calibri" panose="020F0502020204030204" pitchFamily="34" charset="0"/>
              </a:rPr>
              <a:t>for phasing out copper networks and for ending the use of 2G frequencies, and </a:t>
            </a:r>
            <a:r>
              <a:rPr lang="en-US" sz="1800" b="1" dirty="0">
                <a:latin typeface="Calibri" panose="020F0502020204030204" pitchFamily="34" charset="0"/>
                <a:ea typeface="Calibri" panose="020F0502020204030204" pitchFamily="34" charset="0"/>
                <a:cs typeface="Calibri" panose="020F0502020204030204" pitchFamily="34" charset="0"/>
              </a:rPr>
              <a:t>deregulate new investments</a:t>
            </a:r>
            <a:r>
              <a:rPr lang="en-US" sz="1800" dirty="0">
                <a:latin typeface="Calibri" panose="020F0502020204030204" pitchFamily="34" charset="0"/>
                <a:ea typeface="Calibri" panose="020F0502020204030204" pitchFamily="34" charset="0"/>
                <a:cs typeface="Calibri" panose="020F0502020204030204" pitchFamily="34" charset="0"/>
              </a:rPr>
              <a:t> (</a:t>
            </a:r>
            <a:r>
              <a:rPr lang="en-US" sz="1800" dirty="0" err="1">
                <a:latin typeface="Calibri" panose="020F0502020204030204" pitchFamily="34" charset="0"/>
                <a:ea typeface="Calibri" panose="020F0502020204030204" pitchFamily="34" charset="0"/>
                <a:cs typeface="Calibri" panose="020F0502020204030204" pitchFamily="34" charset="0"/>
              </a:rPr>
              <a:t>fibre</a:t>
            </a:r>
            <a:r>
              <a:rPr lang="en-US" sz="1800" dirty="0">
                <a:latin typeface="Calibri" panose="020F0502020204030204" pitchFamily="34" charset="0"/>
                <a:ea typeface="Calibri" panose="020F0502020204030204" pitchFamily="34" charset="0"/>
                <a:cs typeface="Calibri" panose="020F0502020204030204" pitchFamily="34" charset="0"/>
              </a:rPr>
              <a:t>, 5G standalone, IoT) while preserving competition;</a:t>
            </a:r>
          </a:p>
          <a:p>
            <a:r>
              <a:rPr lang="en-GB" sz="1800" b="1" dirty="0">
                <a:effectLst/>
                <a:latin typeface="Calibri" panose="020F0502020204030204" pitchFamily="34" charset="0"/>
                <a:ea typeface="Calibri" panose="020F0502020204030204" pitchFamily="34" charset="0"/>
                <a:cs typeface="Calibri" panose="020F0502020204030204" pitchFamily="34" charset="0"/>
              </a:rPr>
              <a:t>Prioritizing EU-trusted vendors for spectrum assignments in future tenders</a:t>
            </a:r>
            <a:r>
              <a:rPr lang="en-GB" sz="1800" dirty="0">
                <a:effectLst/>
                <a:latin typeface="Calibri" panose="020F0502020204030204" pitchFamily="34" charset="0"/>
                <a:ea typeface="Calibri" panose="020F0502020204030204" pitchFamily="34" charset="0"/>
                <a:cs typeface="Calibri" panose="020F0502020204030204" pitchFamily="34" charset="0"/>
              </a:rPr>
              <a:t>, while enforcing compliance with the </a:t>
            </a:r>
            <a:r>
              <a:rPr lang="en-GB" sz="1800" b="1" dirty="0">
                <a:effectLst/>
                <a:latin typeface="Calibri" panose="020F0502020204030204" pitchFamily="34" charset="0"/>
                <a:ea typeface="Calibri" panose="020F0502020204030204" pitchFamily="34" charset="0"/>
                <a:cs typeface="Calibri" panose="020F0502020204030204" pitchFamily="34" charset="0"/>
              </a:rPr>
              <a:t>EU Toolbox for 5G security </a:t>
            </a:r>
            <a:r>
              <a:rPr lang="en-GB" sz="1800" dirty="0">
                <a:effectLst/>
                <a:latin typeface="Calibri" panose="020F0502020204030204" pitchFamily="34" charset="0"/>
                <a:ea typeface="Calibri" panose="020F0502020204030204" pitchFamily="34" charset="0"/>
                <a:cs typeface="Calibri" panose="020F0502020204030204" pitchFamily="34" charset="0"/>
              </a:rPr>
              <a:t>within a set timeframe and periodically </a:t>
            </a:r>
            <a:r>
              <a:rPr lang="en-GB" sz="1800" b="1" dirty="0">
                <a:effectLst/>
                <a:latin typeface="Calibri" panose="020F0502020204030204" pitchFamily="34" charset="0"/>
                <a:ea typeface="Calibri" panose="020F0502020204030204" pitchFamily="34" charset="0"/>
                <a:cs typeface="Calibri" panose="020F0502020204030204" pitchFamily="34" charset="0"/>
              </a:rPr>
              <a:t>assessing Member States’ network plans to ensure sensitive components are sourced from trusted vendors</a:t>
            </a:r>
            <a:r>
              <a:rPr lang="en-GB" sz="1800" dirty="0">
                <a:effectLst/>
                <a:latin typeface="Calibri" panose="020F0502020204030204" pitchFamily="34" charset="0"/>
                <a:ea typeface="Calibri" panose="020F0502020204030204" pitchFamily="34" charset="0"/>
                <a:cs typeface="Calibri" panose="020F0502020204030204" pitchFamily="34" charset="0"/>
              </a:rPr>
              <a:t>, preferably within the EU;</a:t>
            </a:r>
            <a:endParaRPr lang="en-US" sz="1800" dirty="0">
              <a:latin typeface="Calibri" panose="020F0502020204030204" pitchFamily="34" charset="0"/>
              <a:ea typeface="Calibri" panose="020F0502020204030204" pitchFamily="34" charset="0"/>
              <a:cs typeface="Calibri" panose="020F0502020204030204" pitchFamily="34" charset="0"/>
            </a:endParaRPr>
          </a:p>
          <a:p>
            <a:r>
              <a:rPr lang="en-GB" sz="1800" dirty="0">
                <a:latin typeface="Calibri" panose="020F0502020204030204" pitchFamily="34" charset="0"/>
                <a:ea typeface="Calibri" panose="020F0502020204030204" pitchFamily="34" charset="0"/>
                <a:cs typeface="Calibri" panose="020F0502020204030204" pitchFamily="34" charset="0"/>
              </a:rPr>
              <a:t>S</a:t>
            </a:r>
            <a:r>
              <a:rPr lang="en-GB" sz="1800" dirty="0">
                <a:effectLst/>
                <a:latin typeface="Calibri" panose="020F0502020204030204" pitchFamily="34" charset="0"/>
                <a:ea typeface="Calibri" panose="020F0502020204030204" pitchFamily="34" charset="0"/>
                <a:cs typeface="Calibri" panose="020F0502020204030204" pitchFamily="34" charset="0"/>
              </a:rPr>
              <a:t>upporting research initiatives in the </a:t>
            </a:r>
            <a:r>
              <a:rPr lang="en-GB" sz="1800" b="1" dirty="0">
                <a:effectLst/>
                <a:latin typeface="Calibri" panose="020F0502020204030204" pitchFamily="34" charset="0"/>
                <a:ea typeface="Calibri" panose="020F0502020204030204" pitchFamily="34" charset="0"/>
                <a:cs typeface="Calibri" panose="020F0502020204030204" pitchFamily="34" charset="0"/>
              </a:rPr>
              <a:t>'cloudification' or virtualization of communication platforms</a:t>
            </a:r>
            <a:r>
              <a:rPr lang="en-GB" sz="1800" dirty="0">
                <a:effectLst/>
                <a:latin typeface="Calibri" panose="020F0502020204030204" pitchFamily="34" charset="0"/>
                <a:ea typeface="Calibri" panose="020F0502020204030204" pitchFamily="34" charset="0"/>
                <a:cs typeface="Calibri" panose="020F0502020204030204" pitchFamily="34" charset="0"/>
              </a:rPr>
              <a:t>, customer-facing edge cloud solutions, and 6G development</a:t>
            </a:r>
            <a:r>
              <a:rPr lang="it-IT" sz="1800" dirty="0">
                <a:effectLst/>
                <a:latin typeface="Calibri" panose="020F0502020204030204" pitchFamily="34" charset="0"/>
                <a:ea typeface="Calibri" panose="020F0502020204030204" pitchFamily="34" charset="0"/>
                <a:cs typeface="Calibri" panose="020F0502020204030204" pitchFamily="34" charset="0"/>
              </a:rPr>
              <a:t>.</a:t>
            </a:r>
            <a:endParaRPr lang="en-US"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23746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a:extLst>
              <a:ext uri="{FF2B5EF4-FFF2-40B4-BE49-F238E27FC236}">
                <a16:creationId xmlns:a16="http://schemas.microsoft.com/office/drawing/2014/main" id="{29B0BA13-F9EE-0CA0-A1AE-3C9E7A61ADED}"/>
              </a:ext>
            </a:extLst>
          </p:cNvPr>
          <p:cNvSpPr>
            <a:spLocks noGrp="1"/>
          </p:cNvSpPr>
          <p:nvPr>
            <p:ph type="sldNum" sz="quarter" idx="12"/>
          </p:nvPr>
        </p:nvSpPr>
        <p:spPr/>
        <p:txBody>
          <a:bodyPr/>
          <a:lstStyle/>
          <a:p>
            <a:fld id="{96E6EB99-3F76-479A-861B-27281A71BA6C}" type="slidenum">
              <a:rPr lang="it-IT" smtClean="0"/>
              <a:t>9</a:t>
            </a:fld>
            <a:endParaRPr lang="it-IT"/>
          </a:p>
        </p:txBody>
      </p:sp>
      <p:sp>
        <p:nvSpPr>
          <p:cNvPr id="5" name="Titolo 3">
            <a:extLst>
              <a:ext uri="{FF2B5EF4-FFF2-40B4-BE49-F238E27FC236}">
                <a16:creationId xmlns:a16="http://schemas.microsoft.com/office/drawing/2014/main" id="{CF9DEECD-5FFE-74ED-3338-FCAE463A381B}"/>
              </a:ext>
            </a:extLst>
          </p:cNvPr>
          <p:cNvSpPr txBox="1">
            <a:spLocks/>
          </p:cNvSpPr>
          <p:nvPr/>
        </p:nvSpPr>
        <p:spPr>
          <a:xfrm>
            <a:off x="142010" y="-18559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i="1" dirty="0">
                <a:solidFill>
                  <a:schemeClr val="tx2">
                    <a:lumMod val="90000"/>
                    <a:lumOff val="10000"/>
                  </a:schemeClr>
                </a:solidFill>
              </a:rPr>
              <a:t>KEY QUESTIONS	</a:t>
            </a:r>
          </a:p>
        </p:txBody>
      </p:sp>
      <p:sp>
        <p:nvSpPr>
          <p:cNvPr id="6" name="CasellaDiTesto 5">
            <a:extLst>
              <a:ext uri="{FF2B5EF4-FFF2-40B4-BE49-F238E27FC236}">
                <a16:creationId xmlns:a16="http://schemas.microsoft.com/office/drawing/2014/main" id="{FBC71A3F-6AB8-FE22-0E55-292726F0CA80}"/>
              </a:ext>
            </a:extLst>
          </p:cNvPr>
          <p:cNvSpPr txBox="1"/>
          <p:nvPr/>
        </p:nvSpPr>
        <p:spPr>
          <a:xfrm>
            <a:off x="1" y="1032032"/>
            <a:ext cx="12191999" cy="5432256"/>
          </a:xfrm>
          <a:prstGeom prst="rect">
            <a:avLst/>
          </a:prstGeom>
          <a:noFill/>
        </p:spPr>
        <p:txBody>
          <a:bodyPr wrap="square" rtlCol="0">
            <a:spAutoFit/>
          </a:bodyPr>
          <a:lstStyle/>
          <a:p>
            <a:pPr marL="342900" lvl="0" indent="-342900">
              <a:spcBef>
                <a:spcPts val="1200"/>
              </a:spcBef>
              <a:buClr>
                <a:srgbClr val="003399"/>
              </a:buClr>
              <a:buFont typeface="Symbol" panose="05050102010706020507" pitchFamily="18" charset="2"/>
              <a:buChar char=""/>
            </a:pPr>
            <a:r>
              <a:rPr lang="en-GB" sz="1700" dirty="0">
                <a:solidFill>
                  <a:srgbClr val="000000"/>
                </a:solidFill>
                <a:effectLst/>
                <a:latin typeface="Calibri" panose="020F0502020204030204" pitchFamily="34" charset="0"/>
                <a:ea typeface="Calibri" panose="020F0502020204030204" pitchFamily="34" charset="0"/>
              </a:rPr>
              <a:t>Data presented in the paper indicates that the </a:t>
            </a:r>
            <a:r>
              <a:rPr lang="en-GB" sz="1700" b="1" dirty="0">
                <a:solidFill>
                  <a:srgbClr val="000000"/>
                </a:solidFill>
                <a:effectLst/>
                <a:latin typeface="Calibri" panose="020F0502020204030204" pitchFamily="34" charset="0"/>
                <a:ea typeface="Calibri" panose="020F0502020204030204" pitchFamily="34" charset="0"/>
              </a:rPr>
              <a:t>EU is struggling to keep pace with other major global economies, not only in 5G deployment, but also in its development</a:t>
            </a:r>
            <a:r>
              <a:rPr lang="en-GB" sz="1700" dirty="0">
                <a:solidFill>
                  <a:srgbClr val="000000"/>
                </a:solidFill>
                <a:effectLst/>
                <a:latin typeface="Calibri" panose="020F0502020204030204" pitchFamily="34" charset="0"/>
                <a:ea typeface="Calibri" panose="020F0502020204030204" pitchFamily="34" charset="0"/>
              </a:rPr>
              <a:t>. Thus, how do the proposals put forth in the </a:t>
            </a:r>
            <a:r>
              <a:rPr lang="en-GB" sz="1700" b="1" dirty="0">
                <a:solidFill>
                  <a:srgbClr val="000000"/>
                </a:solidFill>
                <a:effectLst/>
                <a:latin typeface="Calibri" panose="020F0502020204030204" pitchFamily="34" charset="0"/>
                <a:ea typeface="Calibri" panose="020F0502020204030204" pitchFamily="34" charset="0"/>
              </a:rPr>
              <a:t>White Paper </a:t>
            </a:r>
            <a:r>
              <a:rPr lang="en-GB" sz="1700" dirty="0">
                <a:solidFill>
                  <a:srgbClr val="000000"/>
                </a:solidFill>
                <a:effectLst/>
                <a:latin typeface="Calibri" panose="020F0502020204030204" pitchFamily="34" charset="0"/>
                <a:ea typeface="Calibri" panose="020F0502020204030204" pitchFamily="34" charset="0"/>
              </a:rPr>
              <a:t>"</a:t>
            </a:r>
            <a:r>
              <a:rPr lang="en-GB" sz="1700" i="1" dirty="0">
                <a:solidFill>
                  <a:srgbClr val="000000"/>
                </a:solidFill>
                <a:effectLst/>
                <a:latin typeface="Calibri" panose="020F0502020204030204" pitchFamily="34" charset="0"/>
                <a:ea typeface="Calibri" panose="020F0502020204030204" pitchFamily="34" charset="0"/>
              </a:rPr>
              <a:t>How to Master Europe's Digital Infrastructure Needs?</a:t>
            </a:r>
            <a:r>
              <a:rPr lang="en-GB" sz="1700" dirty="0">
                <a:solidFill>
                  <a:srgbClr val="000000"/>
                </a:solidFill>
                <a:effectLst/>
                <a:latin typeface="Calibri" panose="020F0502020204030204" pitchFamily="34" charset="0"/>
                <a:ea typeface="Calibri" panose="020F0502020204030204" pitchFamily="34" charset="0"/>
              </a:rPr>
              <a:t>" and the </a:t>
            </a:r>
            <a:r>
              <a:rPr lang="en-GB" sz="1700" b="1" dirty="0">
                <a:solidFill>
                  <a:srgbClr val="000000"/>
                </a:solidFill>
                <a:effectLst/>
                <a:latin typeface="Calibri" panose="020F0502020204030204" pitchFamily="34" charset="0"/>
                <a:ea typeface="Calibri" panose="020F0502020204030204" pitchFamily="34" charset="0"/>
              </a:rPr>
              <a:t>Draghi Report </a:t>
            </a:r>
            <a:r>
              <a:rPr lang="en-GB" sz="1700" dirty="0">
                <a:solidFill>
                  <a:srgbClr val="000000"/>
                </a:solidFill>
                <a:effectLst/>
                <a:latin typeface="Calibri" panose="020F0502020204030204" pitchFamily="34" charset="0"/>
                <a:ea typeface="Calibri" panose="020F0502020204030204" pitchFamily="34" charset="0"/>
              </a:rPr>
              <a:t>measure up? Are there alternative solutions that warrant consideration?</a:t>
            </a:r>
            <a:endParaRPr lang="it-IT" sz="1700" dirty="0">
              <a:solidFill>
                <a:srgbClr val="000000"/>
              </a:solidFill>
              <a:effectLst/>
              <a:latin typeface="Calibri" panose="020F0502020204030204" pitchFamily="34" charset="0"/>
              <a:ea typeface="Calibri" panose="020F0502020204030204" pitchFamily="34" charset="0"/>
            </a:endParaRPr>
          </a:p>
          <a:p>
            <a:pPr marL="342900" lvl="0" indent="-342900">
              <a:spcBef>
                <a:spcPts val="1200"/>
              </a:spcBef>
              <a:buClr>
                <a:srgbClr val="003399"/>
              </a:buClr>
              <a:buFont typeface="Symbol" panose="05050102010706020507" pitchFamily="18" charset="2"/>
              <a:buChar char=""/>
            </a:pPr>
            <a:r>
              <a:rPr lang="en-GB" sz="1700" b="1" dirty="0">
                <a:solidFill>
                  <a:srgbClr val="000000"/>
                </a:solidFill>
                <a:effectLst/>
                <a:latin typeface="Calibri" panose="020F0502020204030204" pitchFamily="34" charset="0"/>
                <a:ea typeface="Calibri" panose="020F0502020204030204" pitchFamily="34" charset="0"/>
              </a:rPr>
              <a:t>On December 6, the European Council published its conclusions on the White Paper</a:t>
            </a:r>
            <a:r>
              <a:rPr lang="en-GB" sz="1700" dirty="0">
                <a:solidFill>
                  <a:srgbClr val="000000"/>
                </a:solidFill>
                <a:effectLst/>
                <a:latin typeface="Calibri" panose="020F0502020204030204" pitchFamily="34" charset="0"/>
                <a:ea typeface="Calibri" panose="020F0502020204030204" pitchFamily="34" charset="0"/>
              </a:rPr>
              <a:t>. The document places an emphasis on </a:t>
            </a:r>
            <a:r>
              <a:rPr lang="en-GB" sz="1700" b="1" dirty="0">
                <a:solidFill>
                  <a:srgbClr val="000000"/>
                </a:solidFill>
                <a:effectLst/>
                <a:latin typeface="Calibri" panose="020F0502020204030204" pitchFamily="34" charset="0"/>
                <a:ea typeface="Calibri" panose="020F0502020204030204" pitchFamily="34" charset="0"/>
              </a:rPr>
              <a:t>spectrum management</a:t>
            </a:r>
            <a:r>
              <a:rPr lang="en-GB" sz="1700" dirty="0">
                <a:solidFill>
                  <a:srgbClr val="000000"/>
                </a:solidFill>
                <a:effectLst/>
                <a:latin typeface="Calibri" panose="020F0502020204030204" pitchFamily="34" charset="0"/>
                <a:ea typeface="Calibri" panose="020F0502020204030204" pitchFamily="34" charset="0"/>
              </a:rPr>
              <a:t>, with the objective of guaranteeing optimal connectivity quality for all citizens. Additionally, it advocates for the </a:t>
            </a:r>
            <a:r>
              <a:rPr lang="en-GB" sz="1700" b="1" dirty="0">
                <a:solidFill>
                  <a:srgbClr val="000000"/>
                </a:solidFill>
                <a:effectLst/>
                <a:latin typeface="Calibri" panose="020F0502020204030204" pitchFamily="34" charset="0"/>
                <a:ea typeface="Calibri" panose="020F0502020204030204" pitchFamily="34" charset="0"/>
              </a:rPr>
              <a:t>maintenance of national competence </a:t>
            </a:r>
            <a:r>
              <a:rPr lang="en-GB" sz="1700" dirty="0">
                <a:solidFill>
                  <a:srgbClr val="000000"/>
                </a:solidFill>
                <a:effectLst/>
                <a:latin typeface="Calibri" panose="020F0502020204030204" pitchFamily="34" charset="0"/>
                <a:ea typeface="Calibri" panose="020F0502020204030204" pitchFamily="34" charset="0"/>
              </a:rPr>
              <a:t>in this domain. Is such an approach deemed acceptable? </a:t>
            </a:r>
          </a:p>
          <a:p>
            <a:pPr marL="342900" lvl="0" indent="-342900">
              <a:spcBef>
                <a:spcPts val="1200"/>
              </a:spcBef>
              <a:buClr>
                <a:srgbClr val="003399"/>
              </a:buClr>
              <a:buFont typeface="Symbol" panose="05050102010706020507" pitchFamily="18" charset="2"/>
              <a:buChar char=""/>
            </a:pPr>
            <a:r>
              <a:rPr lang="en-GB" sz="1700" dirty="0">
                <a:solidFill>
                  <a:srgbClr val="000000"/>
                </a:solidFill>
                <a:latin typeface="Calibri" panose="020F0502020204030204" pitchFamily="34" charset="0"/>
                <a:ea typeface="Calibri" panose="020F0502020204030204" pitchFamily="34" charset="0"/>
              </a:rPr>
              <a:t>Which are the chances</a:t>
            </a:r>
            <a:r>
              <a:rPr lang="en-GB" sz="1700" dirty="0">
                <a:solidFill>
                  <a:srgbClr val="000000"/>
                </a:solidFill>
                <a:effectLst/>
                <a:latin typeface="Calibri" panose="020F0502020204030204" pitchFamily="34" charset="0"/>
                <a:ea typeface="Calibri" panose="020F0502020204030204" pitchFamily="34" charset="0"/>
              </a:rPr>
              <a:t> of </a:t>
            </a:r>
            <a:r>
              <a:rPr lang="en-GB" sz="1700" b="1" dirty="0">
                <a:solidFill>
                  <a:srgbClr val="000000"/>
                </a:solidFill>
                <a:effectLst/>
                <a:latin typeface="Calibri" panose="020F0502020204030204" pitchFamily="34" charset="0"/>
                <a:ea typeface="Calibri" panose="020F0502020204030204" pitchFamily="34" charset="0"/>
              </a:rPr>
              <a:t>expanding the scope of the European taxonomy to include green investments in less energy-intensive networks</a:t>
            </a:r>
            <a:r>
              <a:rPr lang="en-GB" sz="1700" dirty="0">
                <a:solidFill>
                  <a:srgbClr val="000000"/>
                </a:solidFill>
                <a:effectLst/>
                <a:latin typeface="Calibri" panose="020F0502020204030204" pitchFamily="34" charset="0"/>
                <a:ea typeface="Calibri" panose="020F0502020204030204" pitchFamily="34" charset="0"/>
              </a:rPr>
              <a:t>, such as 5G and, in the future, 6G (and optic fibre) and what impacts it could have?</a:t>
            </a:r>
            <a:endParaRPr lang="it-IT" sz="1700" dirty="0">
              <a:solidFill>
                <a:srgbClr val="000000"/>
              </a:solidFill>
              <a:effectLst/>
              <a:latin typeface="Calibri" panose="020F0502020204030204" pitchFamily="34" charset="0"/>
              <a:ea typeface="Calibri" panose="020F0502020204030204" pitchFamily="34" charset="0"/>
            </a:endParaRPr>
          </a:p>
          <a:p>
            <a:pPr marL="342900" lvl="0" indent="-342900">
              <a:spcBef>
                <a:spcPts val="1200"/>
              </a:spcBef>
              <a:buClr>
                <a:srgbClr val="003399"/>
              </a:buClr>
              <a:buFont typeface="Symbol" panose="05050102010706020507" pitchFamily="18" charset="2"/>
              <a:buChar char=""/>
            </a:pPr>
            <a:r>
              <a:rPr lang="en-GB" sz="1700" dirty="0">
                <a:solidFill>
                  <a:srgbClr val="000000"/>
                </a:solidFill>
                <a:effectLst/>
                <a:latin typeface="Calibri" panose="020F0502020204030204" pitchFamily="34" charset="0"/>
                <a:ea typeface="Calibri" panose="020F0502020204030204" pitchFamily="34" charset="0"/>
              </a:rPr>
              <a:t>According to a study corroborated by the EU Commission (“</a:t>
            </a:r>
            <a:r>
              <a:rPr lang="en-GB" sz="1700" i="1" dirty="0">
                <a:solidFill>
                  <a:srgbClr val="000000"/>
                </a:solidFill>
                <a:effectLst/>
                <a:latin typeface="Calibri" panose="020F0502020204030204" pitchFamily="34" charset="0"/>
                <a:ea typeface="Calibri" panose="020F0502020204030204" pitchFamily="34" charset="0"/>
              </a:rPr>
              <a:t>Mobile and Fixed Broadband Prices in Europe 2022</a:t>
            </a:r>
            <a:r>
              <a:rPr lang="en-GB" sz="1700" dirty="0">
                <a:solidFill>
                  <a:srgbClr val="000000"/>
                </a:solidFill>
                <a:effectLst/>
                <a:latin typeface="Calibri" panose="020F0502020204030204" pitchFamily="34" charset="0"/>
                <a:ea typeface="Calibri" panose="020F0502020204030204" pitchFamily="34" charset="0"/>
              </a:rPr>
              <a:t>”, April 2024), </a:t>
            </a:r>
            <a:r>
              <a:rPr lang="en-GB" sz="1700" b="1" dirty="0">
                <a:solidFill>
                  <a:srgbClr val="000000"/>
                </a:solidFill>
                <a:effectLst/>
                <a:latin typeface="Calibri" panose="020F0502020204030204" pitchFamily="34" charset="0"/>
                <a:ea typeface="Calibri" panose="020F0502020204030204" pitchFamily="34" charset="0"/>
              </a:rPr>
              <a:t>the average price of the most affordable plans offered by EU operators was considerably lower than those in other advanced economies</a:t>
            </a:r>
            <a:r>
              <a:rPr lang="en-GB" sz="1700" dirty="0">
                <a:solidFill>
                  <a:srgbClr val="000000"/>
                </a:solidFill>
                <a:effectLst/>
                <a:latin typeface="Calibri" panose="020F0502020204030204" pitchFamily="34" charset="0"/>
                <a:ea typeface="Calibri" panose="020F0502020204030204" pitchFamily="34" charset="0"/>
              </a:rPr>
              <a:t>. </a:t>
            </a:r>
            <a:r>
              <a:rPr lang="en-GB" sz="1700" dirty="0">
                <a:solidFill>
                  <a:srgbClr val="000000"/>
                </a:solidFill>
                <a:latin typeface="Calibri" panose="020F0502020204030204" pitchFamily="34" charset="0"/>
                <a:ea typeface="Calibri" panose="020F0502020204030204" pitchFamily="34" charset="0"/>
              </a:rPr>
              <a:t>How would you assess</a:t>
            </a:r>
            <a:r>
              <a:rPr lang="en-GB" sz="1700" dirty="0">
                <a:solidFill>
                  <a:srgbClr val="000000"/>
                </a:solidFill>
                <a:effectLst/>
                <a:latin typeface="Calibri" panose="020F0502020204030204" pitchFamily="34" charset="0"/>
                <a:ea typeface="Calibri" panose="020F0502020204030204" pitchFamily="34" charset="0"/>
              </a:rPr>
              <a:t> this widespread downward trend and </a:t>
            </a:r>
            <a:r>
              <a:rPr lang="en-GB" sz="1700">
                <a:solidFill>
                  <a:srgbClr val="000000"/>
                </a:solidFill>
                <a:effectLst/>
                <a:latin typeface="Calibri" panose="020F0502020204030204" pitchFamily="34" charset="0"/>
                <a:ea typeface="Calibri" panose="020F0502020204030204" pitchFamily="34" charset="0"/>
              </a:rPr>
              <a:t>what would </a:t>
            </a:r>
            <a:r>
              <a:rPr lang="en-GB" sz="1700" dirty="0">
                <a:solidFill>
                  <a:srgbClr val="000000"/>
                </a:solidFill>
                <a:effectLst/>
                <a:latin typeface="Calibri" panose="020F0502020204030204" pitchFamily="34" charset="0"/>
                <a:ea typeface="Calibri" panose="020F0502020204030204" pitchFamily="34" charset="0"/>
              </a:rPr>
              <a:t>the medium and </a:t>
            </a:r>
            <a:r>
              <a:rPr lang="en-GB" sz="1700">
                <a:solidFill>
                  <a:srgbClr val="000000"/>
                </a:solidFill>
                <a:effectLst/>
                <a:latin typeface="Calibri" panose="020F0502020204030204" pitchFamily="34" charset="0"/>
                <a:ea typeface="Calibri" panose="020F0502020204030204" pitchFamily="34" charset="0"/>
              </a:rPr>
              <a:t>long-term market consequences be?</a:t>
            </a:r>
            <a:endParaRPr lang="it-IT" sz="1700" dirty="0">
              <a:solidFill>
                <a:srgbClr val="000000"/>
              </a:solidFill>
              <a:effectLst/>
              <a:latin typeface="Calibri" panose="020F0502020204030204" pitchFamily="34" charset="0"/>
              <a:ea typeface="Calibri" panose="020F0502020204030204" pitchFamily="34" charset="0"/>
            </a:endParaRPr>
          </a:p>
          <a:p>
            <a:pPr marL="342900" lvl="0" indent="-342900">
              <a:spcBef>
                <a:spcPts val="1200"/>
              </a:spcBef>
              <a:buClr>
                <a:srgbClr val="003399"/>
              </a:buClr>
              <a:buFont typeface="Symbol" panose="05050102010706020507" pitchFamily="18" charset="2"/>
              <a:buChar char=""/>
            </a:pPr>
            <a:r>
              <a:rPr lang="en-GB" sz="1700" dirty="0">
                <a:solidFill>
                  <a:srgbClr val="000000"/>
                </a:solidFill>
                <a:effectLst/>
                <a:latin typeface="Calibri" panose="020F0502020204030204" pitchFamily="34" charset="0"/>
                <a:ea typeface="Calibri" panose="020F0502020204030204" pitchFamily="34" charset="0"/>
              </a:rPr>
              <a:t>The data presented in this document has shown that </a:t>
            </a:r>
            <a:r>
              <a:rPr lang="en-GB" sz="1700" b="1" dirty="0">
                <a:solidFill>
                  <a:srgbClr val="000000"/>
                </a:solidFill>
                <a:effectLst/>
                <a:latin typeface="Calibri" panose="020F0502020204030204" pitchFamily="34" charset="0"/>
                <a:ea typeface="Calibri" panose="020F0502020204030204" pitchFamily="34" charset="0"/>
              </a:rPr>
              <a:t>when considering the performance of mobile networks in terms of median download speed, some Member States lose positions compared to when considering data on overall 5G coverage and rural area coverage from the EU Commission (DESI). </a:t>
            </a:r>
            <a:r>
              <a:rPr lang="en-GB" sz="1700" dirty="0">
                <a:solidFill>
                  <a:srgbClr val="000000"/>
                </a:solidFill>
                <a:effectLst/>
                <a:latin typeface="Calibri" panose="020F0502020204030204" pitchFamily="34" charset="0"/>
                <a:ea typeface="Calibri" panose="020F0502020204030204" pitchFamily="34" charset="0"/>
              </a:rPr>
              <a:t>This could suggest </a:t>
            </a:r>
            <a:r>
              <a:rPr lang="en-GB" sz="1700" b="1" dirty="0">
                <a:solidFill>
                  <a:srgbClr val="000000"/>
                </a:solidFill>
                <a:effectLst/>
                <a:latin typeface="Calibri" panose="020F0502020204030204" pitchFamily="34" charset="0"/>
                <a:ea typeface="Calibri" panose="020F0502020204030204" pitchFamily="34" charset="0"/>
              </a:rPr>
              <a:t>reconsidering the technical criteria for calculating 5G coverage </a:t>
            </a:r>
            <a:r>
              <a:rPr lang="en-GB" sz="1700" dirty="0">
                <a:solidFill>
                  <a:srgbClr val="000000"/>
                </a:solidFill>
                <a:effectLst/>
                <a:latin typeface="Calibri" panose="020F0502020204030204" pitchFamily="34" charset="0"/>
                <a:ea typeface="Calibri" panose="020F0502020204030204" pitchFamily="34" charset="0"/>
              </a:rPr>
              <a:t>at the EU level — </a:t>
            </a:r>
            <a:r>
              <a:rPr lang="en-GB" sz="1700" b="1" dirty="0">
                <a:solidFill>
                  <a:srgbClr val="000000"/>
                </a:solidFill>
                <a:effectLst/>
                <a:latin typeface="Calibri" panose="020F0502020204030204" pitchFamily="34" charset="0"/>
                <a:ea typeface="Calibri" panose="020F0502020204030204" pitchFamily="34" charset="0"/>
              </a:rPr>
              <a:t>currently combining standalone 5G with enhanced 4G </a:t>
            </a:r>
            <a:r>
              <a:rPr lang="en-GB" sz="1700" dirty="0">
                <a:solidFill>
                  <a:srgbClr val="000000"/>
                </a:solidFill>
                <a:effectLst/>
                <a:latin typeface="Calibri" panose="020F0502020204030204" pitchFamily="34" charset="0"/>
                <a:ea typeface="Calibri" panose="020F0502020204030204" pitchFamily="34" charset="0"/>
              </a:rPr>
              <a:t>— as this would further underscore the urgency of improving mobile connectivity. How is such a possibility evaluated? Are there any other aspects to consider on this matter?</a:t>
            </a:r>
            <a:endParaRPr lang="it-IT" sz="1700" dirty="0">
              <a:solidFill>
                <a:srgbClr val="000000"/>
              </a:solidFill>
              <a:effectLst/>
              <a:latin typeface="Calibri" panose="020F0502020204030204" pitchFamily="34" charset="0"/>
              <a:ea typeface="Calibri" panose="020F0502020204030204" pitchFamily="34" charset="0"/>
            </a:endParaRPr>
          </a:p>
          <a:p>
            <a:endParaRPr lang="it-IT" dirty="0"/>
          </a:p>
        </p:txBody>
      </p:sp>
    </p:spTree>
    <p:extLst>
      <p:ext uri="{BB962C8B-B14F-4D97-AF65-F5344CB8AC3E}">
        <p14:creationId xmlns:p14="http://schemas.microsoft.com/office/powerpoint/2010/main" val="1294806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49FA3C982CBCD4096CE90278B28A7CA" ma:contentTypeVersion="15" ma:contentTypeDescription="Creare un nuovo documento." ma:contentTypeScope="" ma:versionID="4bcc527de8a578e9a0da32f626237c24">
  <xsd:schema xmlns:xsd="http://www.w3.org/2001/XMLSchema" xmlns:xs="http://www.w3.org/2001/XMLSchema" xmlns:p="http://schemas.microsoft.com/office/2006/metadata/properties" xmlns:ns2="31c2551c-5895-4395-940d-3af55cba87ee" xmlns:ns3="94ca7be0-83e3-4f24-8c0e-4afe918c72ed" targetNamespace="http://schemas.microsoft.com/office/2006/metadata/properties" ma:root="true" ma:fieldsID="a83c2f539bff6e24aeee81e108ffd5c3" ns2:_="" ns3:_="">
    <xsd:import namespace="31c2551c-5895-4395-940d-3af55cba87ee"/>
    <xsd:import namespace="94ca7be0-83e3-4f24-8c0e-4afe918c72e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c2551c-5895-4395-940d-3af55cba87ee"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TaxCatchAll" ma:index="16" nillable="true" ma:displayName="Taxonomy Catch All Column" ma:hidden="true" ma:list="{b58d4e43-170e-4e4b-b6a1-b6169c9026f9}" ma:internalName="TaxCatchAll" ma:showField="CatchAllData" ma:web="31c2551c-5895-4395-940d-3af55cba87e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4ca7be0-83e3-4f24-8c0e-4afe918c72e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Tag immagine" ma:readOnly="false" ma:fieldId="{5cf76f15-5ced-4ddc-b409-7134ff3c332f}" ma:taxonomyMulti="true" ma:sspId="3e8f6fae-4db9-4ae1-ac62-a6193aaf1a8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4ca7be0-83e3-4f24-8c0e-4afe918c72ed">
      <Terms xmlns="http://schemas.microsoft.com/office/infopath/2007/PartnerControls"/>
    </lcf76f155ced4ddcb4097134ff3c332f>
    <TaxCatchAll xmlns="31c2551c-5895-4395-940d-3af55cba87ee" xsi:nil="true"/>
  </documentManagement>
</p:properties>
</file>

<file path=customXml/itemProps1.xml><?xml version="1.0" encoding="utf-8"?>
<ds:datastoreItem xmlns:ds="http://schemas.openxmlformats.org/officeDocument/2006/customXml" ds:itemID="{C5FE76EA-F973-41B9-83B7-6F4672518445}">
  <ds:schemaRefs>
    <ds:schemaRef ds:uri="31c2551c-5895-4395-940d-3af55cba87ee"/>
    <ds:schemaRef ds:uri="94ca7be0-83e3-4f24-8c0e-4afe918c72e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33FF5A7-4496-4A3B-8A49-247E919660E7}">
  <ds:schemaRefs>
    <ds:schemaRef ds:uri="http://schemas.microsoft.com/sharepoint/v3/contenttype/forms"/>
  </ds:schemaRefs>
</ds:datastoreItem>
</file>

<file path=customXml/itemProps3.xml><?xml version="1.0" encoding="utf-8"?>
<ds:datastoreItem xmlns:ds="http://schemas.openxmlformats.org/officeDocument/2006/customXml" ds:itemID="{76462E47-C484-4C81-AFF5-1FFF23E0C86D}">
  <ds:schemaRefs>
    <ds:schemaRef ds:uri="31c2551c-5895-4395-940d-3af55cba87ee"/>
    <ds:schemaRef ds:uri="http://www.w3.org/XML/1998/namespace"/>
    <ds:schemaRef ds:uri="http://schemas.microsoft.com/office/2006/documentManagement/types"/>
    <ds:schemaRef ds:uri="http://schemas.openxmlformats.org/package/2006/metadata/core-properties"/>
    <ds:schemaRef ds:uri="http://purl.org/dc/dcmitype/"/>
    <ds:schemaRef ds:uri="http://schemas.microsoft.com/office/2006/metadata/properties"/>
    <ds:schemaRef ds:uri="http://purl.org/dc/elements/1.1/"/>
    <ds:schemaRef ds:uri="http://schemas.microsoft.com/office/infopath/2007/PartnerControls"/>
    <ds:schemaRef ds:uri="94ca7be0-83e3-4f24-8c0e-4afe918c72ed"/>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TotalTime>
  <Words>1498</Words>
  <Application>Microsoft Office PowerPoint</Application>
  <PresentationFormat>Widescreen</PresentationFormat>
  <Paragraphs>85</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Calibri</vt:lpstr>
      <vt:lpstr>Symbol</vt:lpstr>
      <vt:lpstr>Office Theme</vt:lpstr>
      <vt:lpstr>PowerPoint Presentation</vt:lpstr>
      <vt:lpstr>5G benefits for the economy</vt:lpstr>
      <vt:lpstr>The EU in the global context – 1/2</vt:lpstr>
      <vt:lpstr>The EU in the global context – 2/2</vt:lpstr>
      <vt:lpstr>5G coverage and take-up in the EU – 1/2</vt:lpstr>
      <vt:lpstr>5G coverage and take-up in the EU – 2/2</vt:lpstr>
      <vt:lpstr>The White Paper "How to Master Europe's Digital Infrastructure Needs?“: three pillars of action</vt:lpstr>
      <vt:lpstr>Draghi’s report / key connectivity policies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Giorgia Termini</dc:creator>
  <cp:lastModifiedBy>Alessio Caramitti</cp:lastModifiedBy>
  <cp:revision>2</cp:revision>
  <cp:lastPrinted>2024-09-24T12:48:07Z</cp:lastPrinted>
  <dcterms:created xsi:type="dcterms:W3CDTF">2024-09-13T11:30:32Z</dcterms:created>
  <dcterms:modified xsi:type="dcterms:W3CDTF">2025-01-15T06:28:58Z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0x010100A49FA3C982CBCD4096CE90278B28A7CA</vt:lpwstr>
  </property>
  <property fmtid="{D5CDD505-2E9C-101B-9397-08002B2CF9AE}" pid="3" name="MediaServiceImageTags">
    <vt:lpwstr/>
  </property>
</Properties>
</file>